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48" r:id="rId2"/>
  </p:sldMasterIdLst>
  <p:notesMasterIdLst>
    <p:notesMasterId r:id="rId18"/>
  </p:notesMasterIdLst>
  <p:sldIdLst>
    <p:sldId id="512" r:id="rId3"/>
    <p:sldId id="438" r:id="rId4"/>
    <p:sldId id="457" r:id="rId5"/>
    <p:sldId id="510" r:id="rId6"/>
    <p:sldId id="514" r:id="rId7"/>
    <p:sldId id="359" r:id="rId8"/>
    <p:sldId id="506" r:id="rId9"/>
    <p:sldId id="507" r:id="rId10"/>
    <p:sldId id="504" r:id="rId11"/>
    <p:sldId id="455" r:id="rId12"/>
    <p:sldId id="458" r:id="rId13"/>
    <p:sldId id="503" r:id="rId14"/>
    <p:sldId id="513" r:id="rId15"/>
    <p:sldId id="488" r:id="rId16"/>
    <p:sldId id="515"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6C25FBE8-E562-482C-842B-9EF6C8C8E570}">
          <p14:sldIdLst>
            <p14:sldId id="512"/>
          </p14:sldIdLst>
        </p14:section>
        <p14:section name="Body" id="{2D7D6F2B-29A0-4C81-9D39-86AA4DBF03FC}">
          <p14:sldIdLst>
            <p14:sldId id="438"/>
            <p14:sldId id="457"/>
            <p14:sldId id="510"/>
            <p14:sldId id="514"/>
            <p14:sldId id="359"/>
            <p14:sldId id="506"/>
            <p14:sldId id="507"/>
            <p14:sldId id="504"/>
            <p14:sldId id="455"/>
            <p14:sldId id="458"/>
            <p14:sldId id="503"/>
            <p14:sldId id="513"/>
            <p14:sldId id="488"/>
            <p14:sldId id="51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DBCF"/>
    <a:srgbClr val="D0D775"/>
    <a:srgbClr val="FFFF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000" autoAdjust="0"/>
    <p:restoredTop sz="66667" autoAdjust="0"/>
  </p:normalViewPr>
  <p:slideViewPr>
    <p:cSldViewPr snapToGrid="0" snapToObjects="1">
      <p:cViewPr varScale="1">
        <p:scale>
          <a:sx n="48" d="100"/>
          <a:sy n="48" d="100"/>
        </p:scale>
        <p:origin x="75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4080FA-2CBB-4E6E-A0D6-616F3C34273F}" type="datetimeFigureOut">
              <a:rPr lang="en-US" smtClean="0"/>
              <a:t>3/23/2019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20B224E-7E9D-4BDD-AB6D-E1E84C1B4CFF}" type="slidenum">
              <a:rPr lang="en-US" smtClean="0"/>
              <a:t>‹#›</a:t>
            </a:fld>
            <a:endParaRPr lang="en-US"/>
          </a:p>
        </p:txBody>
      </p:sp>
    </p:spTree>
    <p:extLst>
      <p:ext uri="{BB962C8B-B14F-4D97-AF65-F5344CB8AC3E}">
        <p14:creationId xmlns:p14="http://schemas.microsoft.com/office/powerpoint/2010/main" val="3960973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0B224E-7E9D-4BDD-AB6D-E1E84C1B4CFF}" type="slidenum">
              <a:rPr lang="en-US" smtClean="0"/>
              <a:t>2</a:t>
            </a:fld>
            <a:endParaRPr lang="en-US"/>
          </a:p>
        </p:txBody>
      </p:sp>
    </p:spTree>
    <p:extLst>
      <p:ext uri="{BB962C8B-B14F-4D97-AF65-F5344CB8AC3E}">
        <p14:creationId xmlns:p14="http://schemas.microsoft.com/office/powerpoint/2010/main" val="297938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0B224E-7E9D-4BDD-AB6D-E1E84C1B4CFF}" type="slidenum">
              <a:rPr lang="en-US" smtClean="0"/>
              <a:t>3</a:t>
            </a:fld>
            <a:endParaRPr lang="en-US"/>
          </a:p>
        </p:txBody>
      </p:sp>
    </p:spTree>
    <p:extLst>
      <p:ext uri="{BB962C8B-B14F-4D97-AF65-F5344CB8AC3E}">
        <p14:creationId xmlns:p14="http://schemas.microsoft.com/office/powerpoint/2010/main" val="4264330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100F9E-8907-4AC2-9C8F-2F93E4B0B31B}" type="slidenum">
              <a:rPr lang="en-US" smtClean="0"/>
              <a:t>4</a:t>
            </a:fld>
            <a:endParaRPr lang="en-US"/>
          </a:p>
        </p:txBody>
      </p:sp>
    </p:spTree>
    <p:extLst>
      <p:ext uri="{BB962C8B-B14F-4D97-AF65-F5344CB8AC3E}">
        <p14:creationId xmlns:p14="http://schemas.microsoft.com/office/powerpoint/2010/main" val="2480869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C20B224E-7E9D-4BDD-AB6D-E1E84C1B4CFF}" type="slidenum">
              <a:rPr lang="en-US" smtClean="0"/>
              <a:t>6</a:t>
            </a:fld>
            <a:endParaRPr lang="en-US"/>
          </a:p>
        </p:txBody>
      </p:sp>
    </p:spTree>
    <p:extLst>
      <p:ext uri="{BB962C8B-B14F-4D97-AF65-F5344CB8AC3E}">
        <p14:creationId xmlns:p14="http://schemas.microsoft.com/office/powerpoint/2010/main" val="2612076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100F9E-8907-4AC2-9C8F-2F93E4B0B31B}" type="slidenum">
              <a:rPr lang="en-US" smtClean="0"/>
              <a:t>7</a:t>
            </a:fld>
            <a:endParaRPr lang="en-US"/>
          </a:p>
        </p:txBody>
      </p:sp>
    </p:spTree>
    <p:extLst>
      <p:ext uri="{BB962C8B-B14F-4D97-AF65-F5344CB8AC3E}">
        <p14:creationId xmlns:p14="http://schemas.microsoft.com/office/powerpoint/2010/main" val="1615444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sz="1200" dirty="0"/>
          </a:p>
          <a:p>
            <a:endParaRPr lang="en-US" dirty="0"/>
          </a:p>
        </p:txBody>
      </p:sp>
      <p:sp>
        <p:nvSpPr>
          <p:cNvPr id="4" name="Slide Number Placeholder 3"/>
          <p:cNvSpPr>
            <a:spLocks noGrp="1"/>
          </p:cNvSpPr>
          <p:nvPr>
            <p:ph type="sldNum" sz="quarter" idx="5"/>
          </p:nvPr>
        </p:nvSpPr>
        <p:spPr/>
        <p:txBody>
          <a:bodyPr/>
          <a:lstStyle/>
          <a:p>
            <a:fld id="{C20B224E-7E9D-4BDD-AB6D-E1E84C1B4CFF}" type="slidenum">
              <a:rPr lang="en-US" smtClean="0"/>
              <a:t>8</a:t>
            </a:fld>
            <a:endParaRPr lang="en-US"/>
          </a:p>
        </p:txBody>
      </p:sp>
    </p:spTree>
    <p:extLst>
      <p:ext uri="{BB962C8B-B14F-4D97-AF65-F5344CB8AC3E}">
        <p14:creationId xmlns:p14="http://schemas.microsoft.com/office/powerpoint/2010/main" val="420611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0B224E-7E9D-4BDD-AB6D-E1E84C1B4CFF}" type="slidenum">
              <a:rPr lang="en-US" smtClean="0"/>
              <a:t>9</a:t>
            </a:fld>
            <a:endParaRPr lang="en-US"/>
          </a:p>
        </p:txBody>
      </p:sp>
    </p:spTree>
    <p:extLst>
      <p:ext uri="{BB962C8B-B14F-4D97-AF65-F5344CB8AC3E}">
        <p14:creationId xmlns:p14="http://schemas.microsoft.com/office/powerpoint/2010/main" val="2009177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0B224E-7E9D-4BDD-AB6D-E1E84C1B4CFF}" type="slidenum">
              <a:rPr lang="en-US" smtClean="0"/>
              <a:t>11</a:t>
            </a:fld>
            <a:endParaRPr lang="en-US"/>
          </a:p>
        </p:txBody>
      </p:sp>
    </p:spTree>
    <p:extLst>
      <p:ext uri="{BB962C8B-B14F-4D97-AF65-F5344CB8AC3E}">
        <p14:creationId xmlns:p14="http://schemas.microsoft.com/office/powerpoint/2010/main" val="855537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67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200" b="1" i="0">
                <a:solidFill>
                  <a:schemeClr val="bg1"/>
                </a:solidFill>
                <a:latin typeface="Helvetica"/>
                <a:cs typeface="Helvetica"/>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accent1">
                    <a:lumMod val="40000"/>
                    <a:lumOff val="60000"/>
                  </a:schemeClr>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Rectangle 12"/>
          <p:cNvSpPr>
            <a:spLocks noGrp="1" noChangeArrowheads="1"/>
          </p:cNvSpPr>
          <p:nvPr>
            <p:ph type="sldNum" sz="quarter" idx="4"/>
          </p:nvPr>
        </p:nvSpPr>
        <p:spPr bwMode="auto">
          <a:xfrm>
            <a:off x="8142520" y="6539642"/>
            <a:ext cx="914400" cy="323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aseline="0">
                <a:solidFill>
                  <a:schemeClr val="bg1"/>
                </a:solidFill>
                <a:latin typeface="Calibri" panose="020F0502020204030204" pitchFamily="34" charset="0"/>
                <a:ea typeface="Verdana" panose="020B0604030504040204" pitchFamily="34" charset="0"/>
                <a:cs typeface="Verdana" panose="020B0604030504040204" pitchFamily="34" charset="0"/>
              </a:defRPr>
            </a:lvl1pPr>
          </a:lstStyle>
          <a:p>
            <a:fld id="{38CFBFC5-68E7-4431-8625-A5845C183C00}" type="slidenum">
              <a:rPr lang="en-US" smtClean="0"/>
              <a:pPr/>
              <a:t>‹#›</a:t>
            </a:fld>
            <a:endParaRPr lang="en-US" dirty="0"/>
          </a:p>
        </p:txBody>
      </p:sp>
    </p:spTree>
    <p:extLst>
      <p:ext uri="{BB962C8B-B14F-4D97-AF65-F5344CB8AC3E}">
        <p14:creationId xmlns:p14="http://schemas.microsoft.com/office/powerpoint/2010/main" val="2448988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Helvetica"/>
                <a:cs typeface="Helvetica"/>
              </a:defRPr>
            </a:lvl1pPr>
          </a:lstStyle>
          <a:p>
            <a:r>
              <a:rPr lang="en-US" dirty="0"/>
              <a:t>Click to edit Master title style</a:t>
            </a:r>
          </a:p>
        </p:txBody>
      </p:sp>
      <p:sp>
        <p:nvSpPr>
          <p:cNvPr id="3" name="Content Placeholder 2"/>
          <p:cNvSpPr>
            <a:spLocks noGrp="1"/>
          </p:cNvSpPr>
          <p:nvPr>
            <p:ph idx="1"/>
          </p:nvPr>
        </p:nvSpPr>
        <p:spPr>
          <a:xfrm>
            <a:off x="457200" y="1600201"/>
            <a:ext cx="8229600" cy="4315570"/>
          </a:xfrm>
        </p:spPr>
        <p:txBody>
          <a:bodyPr/>
          <a:lstStyle>
            <a:lvl1pPr>
              <a:defRPr>
                <a:latin typeface="Helvetica"/>
                <a:cs typeface="Helvetica"/>
              </a:defRPr>
            </a:lvl1pPr>
            <a:lvl2pPr>
              <a:defRPr>
                <a:latin typeface="Helvetica"/>
                <a:cs typeface="Helvetica"/>
              </a:defRPr>
            </a:lvl2pPr>
            <a:lvl3pPr>
              <a:defRPr>
                <a:latin typeface="Helvetica"/>
                <a:cs typeface="Helvetica"/>
              </a:defRPr>
            </a:lvl3pPr>
            <a:lvl4pPr>
              <a:defRPr>
                <a:latin typeface="Helvetica"/>
                <a:cs typeface="Helvetica"/>
              </a:defRPr>
            </a:lvl4pPr>
            <a:lvl5pPr>
              <a:defRPr>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2"/>
          <p:cNvSpPr>
            <a:spLocks noGrp="1" noChangeArrowheads="1"/>
          </p:cNvSpPr>
          <p:nvPr>
            <p:ph type="sldNum" sz="quarter" idx="4"/>
          </p:nvPr>
        </p:nvSpPr>
        <p:spPr bwMode="auto">
          <a:xfrm>
            <a:off x="8142520" y="6550528"/>
            <a:ext cx="914400" cy="323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aseline="0">
                <a:solidFill>
                  <a:schemeClr val="bg1"/>
                </a:solidFill>
                <a:latin typeface="Calibri" panose="020F0502020204030204" pitchFamily="34" charset="0"/>
                <a:ea typeface="Verdana" panose="020B0604030504040204" pitchFamily="34" charset="0"/>
                <a:cs typeface="Verdana" panose="020B0604030504040204" pitchFamily="34" charset="0"/>
              </a:defRPr>
            </a:lvl1pPr>
          </a:lstStyle>
          <a:p>
            <a:fld id="{38CFBFC5-68E7-4431-8625-A5845C183C00}" type="slidenum">
              <a:rPr lang="en-US" smtClean="0"/>
              <a:pPr/>
              <a:t>‹#›</a:t>
            </a:fld>
            <a:endParaRPr lang="en-US" dirty="0"/>
          </a:p>
        </p:txBody>
      </p:sp>
    </p:spTree>
    <p:extLst>
      <p:ext uri="{BB962C8B-B14F-4D97-AF65-F5344CB8AC3E}">
        <p14:creationId xmlns:p14="http://schemas.microsoft.com/office/powerpoint/2010/main" val="4229619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dirty="0"/>
              <a:t>Click to edit Master title style</a:t>
            </a:r>
          </a:p>
        </p:txBody>
      </p:sp>
      <p:sp>
        <p:nvSpPr>
          <p:cNvPr id="3" name="Content Placeholder 2"/>
          <p:cNvSpPr>
            <a:spLocks noGrp="1"/>
          </p:cNvSpPr>
          <p:nvPr>
            <p:ph sz="half" idx="1"/>
          </p:nvPr>
        </p:nvSpPr>
        <p:spPr>
          <a:xfrm>
            <a:off x="457200" y="1600201"/>
            <a:ext cx="4038600" cy="427581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27581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12"/>
          <p:cNvSpPr>
            <a:spLocks noGrp="1" noChangeArrowheads="1"/>
          </p:cNvSpPr>
          <p:nvPr>
            <p:ph type="sldNum" sz="quarter" idx="4"/>
          </p:nvPr>
        </p:nvSpPr>
        <p:spPr bwMode="auto">
          <a:xfrm>
            <a:off x="8109862" y="6572300"/>
            <a:ext cx="914400" cy="323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aseline="0">
                <a:solidFill>
                  <a:schemeClr val="bg1"/>
                </a:solidFill>
                <a:latin typeface="Calibri" panose="020F0502020204030204" pitchFamily="34" charset="0"/>
                <a:ea typeface="Verdana" panose="020B0604030504040204" pitchFamily="34" charset="0"/>
                <a:cs typeface="Verdana" panose="020B0604030504040204" pitchFamily="34" charset="0"/>
              </a:defRPr>
            </a:lvl1pPr>
          </a:lstStyle>
          <a:p>
            <a:fld id="{38CFBFC5-68E7-4431-8625-A5845C183C00}" type="slidenum">
              <a:rPr lang="en-US" smtClean="0"/>
              <a:pPr/>
              <a:t>‹#›</a:t>
            </a:fld>
            <a:endParaRPr lang="en-US" dirty="0"/>
          </a:p>
        </p:txBody>
      </p:sp>
    </p:spTree>
    <p:extLst>
      <p:ext uri="{BB962C8B-B14F-4D97-AF65-F5344CB8AC3E}">
        <p14:creationId xmlns:p14="http://schemas.microsoft.com/office/powerpoint/2010/main" val="26370913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TextBox 11"/>
          <p:cNvSpPr txBox="1"/>
          <p:nvPr/>
        </p:nvSpPr>
        <p:spPr>
          <a:xfrm>
            <a:off x="4582716" y="5760965"/>
            <a:ext cx="3984341" cy="438582"/>
          </a:xfrm>
          <a:prstGeom prst="rect">
            <a:avLst/>
          </a:prstGeom>
          <a:noFill/>
        </p:spPr>
        <p:txBody>
          <a:bodyPr wrap="square" lIns="0" tIns="0" rIns="0" bIns="0" rtlCol="0">
            <a:spAutoFit/>
          </a:bodyPr>
          <a:lstStyle/>
          <a:p>
            <a:pPr marL="0" algn="l"/>
            <a:r>
              <a:rPr lang="en-US" sz="950" kern="1200" baseline="0" dirty="0">
                <a:solidFill>
                  <a:schemeClr val="tx1"/>
                </a:solidFill>
                <a:effectLst/>
                <a:latin typeface="Calibri" panose="020F0502020204030204" pitchFamily="34" charset="0"/>
                <a:ea typeface="+mn-ea"/>
                <a:cs typeface="+mn-cs"/>
              </a:rPr>
              <a:t>© 2015 Consort Institute, LLC. All right reserved. This material may not be reproduced, displayed, modified or distributed in any forms by any means without the express prior written permission of Consort Institute, LLC</a:t>
            </a:r>
            <a:endParaRPr lang="en-US" sz="950" b="1" baseline="0" dirty="0">
              <a:latin typeface="Calibri" panose="020F0502020204030204" pitchFamily="34" charset="0"/>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718" y="4967514"/>
            <a:ext cx="2139753" cy="739390"/>
          </a:xfrm>
          <a:prstGeom prst="rect">
            <a:avLst/>
          </a:prstGeom>
        </p:spPr>
      </p:pic>
      <p:sp>
        <p:nvSpPr>
          <p:cNvPr id="9" name="Rectangle 9"/>
          <p:cNvSpPr>
            <a:spLocks noChangeArrowheads="1"/>
          </p:cNvSpPr>
          <p:nvPr userDrawn="1"/>
        </p:nvSpPr>
        <p:spPr bwMode="auto">
          <a:xfrm>
            <a:off x="0" y="0"/>
            <a:ext cx="4038600" cy="6858000"/>
          </a:xfrm>
          <a:prstGeom prst="rect">
            <a:avLst/>
          </a:prstGeom>
          <a:solidFill>
            <a:srgbClr val="004991"/>
          </a:solidFill>
          <a:ln w="9525">
            <a:noFill/>
            <a:miter lim="800000"/>
            <a:headEnd/>
            <a:tailEnd/>
          </a:ln>
          <a:effectLst/>
        </p:spPr>
        <p:txBody>
          <a:bodyPr wrap="none" anchor="ctr"/>
          <a:lstStyle/>
          <a:p>
            <a:endParaRPr lang="en-US"/>
          </a:p>
        </p:txBody>
      </p:sp>
      <p:pic>
        <p:nvPicPr>
          <p:cNvPr id="10" name="Picture 9" descr="vertical white.png"/>
          <p:cNvPicPr>
            <a:picLocks noChangeAspect="1"/>
          </p:cNvPicPr>
          <p:nvPr userDrawn="1"/>
        </p:nvPicPr>
        <p:blipFill>
          <a:blip r:embed="rId4" cstate="print"/>
          <a:stretch>
            <a:fillRect/>
          </a:stretch>
        </p:blipFill>
        <p:spPr>
          <a:xfrm>
            <a:off x="609600" y="914400"/>
            <a:ext cx="2752900" cy="4932474"/>
          </a:xfrm>
          <a:prstGeom prst="rect">
            <a:avLst/>
          </a:prstGeom>
        </p:spPr>
      </p:pic>
      <p:sp>
        <p:nvSpPr>
          <p:cNvPr id="2" name="TextBox 1"/>
          <p:cNvSpPr txBox="1"/>
          <p:nvPr userDrawn="1"/>
        </p:nvSpPr>
        <p:spPr>
          <a:xfrm>
            <a:off x="4141929" y="2715840"/>
            <a:ext cx="4865914" cy="664797"/>
          </a:xfrm>
          <a:prstGeom prst="rect">
            <a:avLst/>
          </a:prstGeom>
          <a:noFill/>
        </p:spPr>
        <p:txBody>
          <a:bodyPr wrap="square" lIns="0" tIns="0" rIns="0" bIns="0" rtlCol="0">
            <a:spAutoFit/>
          </a:bodyPr>
          <a:lstStyle/>
          <a:p>
            <a:pPr algn="ctr">
              <a:lnSpc>
                <a:spcPts val="4800"/>
              </a:lnSpc>
              <a:spcBef>
                <a:spcPts val="0"/>
              </a:spcBef>
            </a:pPr>
            <a:r>
              <a:rPr lang="en-US" sz="6000" b="1" dirty="0">
                <a:solidFill>
                  <a:schemeClr val="tx2"/>
                </a:solidFill>
                <a:effectLst/>
                <a:latin typeface="+mj-lt"/>
              </a:rPr>
              <a:t>Data Analytics</a:t>
            </a:r>
          </a:p>
        </p:txBody>
      </p:sp>
      <p:sp>
        <p:nvSpPr>
          <p:cNvPr id="7" name="TextBox 6">
            <a:extLst>
              <a:ext uri="{FF2B5EF4-FFF2-40B4-BE49-F238E27FC236}">
                <a16:creationId xmlns:a16="http://schemas.microsoft.com/office/drawing/2014/main" id="{8E4062B4-C7D8-4C1C-979E-FF71C861A419}"/>
              </a:ext>
            </a:extLst>
          </p:cNvPr>
          <p:cNvSpPr txBox="1"/>
          <p:nvPr userDrawn="1"/>
        </p:nvSpPr>
        <p:spPr>
          <a:xfrm>
            <a:off x="5105402" y="3844195"/>
            <a:ext cx="2676773"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b="1" kern="1200" dirty="0">
                <a:solidFill>
                  <a:schemeClr val="tx2"/>
                </a:solidFill>
                <a:effectLst/>
                <a:latin typeface="+mn-lt"/>
                <a:ea typeface="+mn-ea"/>
                <a:cs typeface="+mn-cs"/>
              </a:rPr>
              <a:t>Sridhar </a:t>
            </a:r>
            <a:r>
              <a:rPr lang="en-US" sz="2400" b="1" kern="1200" dirty="0" err="1">
                <a:solidFill>
                  <a:schemeClr val="tx2"/>
                </a:solidFill>
                <a:effectLst/>
                <a:latin typeface="+mn-lt"/>
                <a:ea typeface="+mn-ea"/>
                <a:cs typeface="+mn-cs"/>
              </a:rPr>
              <a:t>Palle</a:t>
            </a:r>
            <a:r>
              <a:rPr lang="en-US" sz="2400" b="1" kern="1200" dirty="0">
                <a:solidFill>
                  <a:schemeClr val="tx2"/>
                </a:solidFill>
                <a:effectLst/>
                <a:latin typeface="+mn-lt"/>
                <a:ea typeface="+mn-ea"/>
                <a:cs typeface="+mn-cs"/>
              </a:rPr>
              <a:t>, Ph.D.</a:t>
            </a:r>
          </a:p>
          <a:p>
            <a:endParaRPr lang="en-US" dirty="0"/>
          </a:p>
        </p:txBody>
      </p:sp>
    </p:spTree>
    <p:extLst>
      <p:ext uri="{BB962C8B-B14F-4D97-AF65-F5344CB8AC3E}">
        <p14:creationId xmlns:p14="http://schemas.microsoft.com/office/powerpoint/2010/main" val="31396734"/>
      </p:ext>
    </p:extLst>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ctr" defTabSz="914400" rtl="0" eaLnBrk="1" latinLnBrk="0" hangingPunct="1">
        <a:spcBef>
          <a:spcPct val="0"/>
        </a:spcBef>
        <a:buNone/>
        <a:defRPr sz="4400" b="1" i="0" kern="1200" baseline="0">
          <a:solidFill>
            <a:schemeClr val="tx1"/>
          </a:solidFill>
          <a:latin typeface="Calibri" panose="020F050202020403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baseline="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baseline="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baseline="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9"/>
          <p:cNvSpPr>
            <a:spLocks noChangeArrowheads="1"/>
          </p:cNvSpPr>
          <p:nvPr userDrawn="1"/>
        </p:nvSpPr>
        <p:spPr bwMode="auto">
          <a:xfrm flipV="1">
            <a:off x="0" y="6440344"/>
            <a:ext cx="9144000" cy="417658"/>
          </a:xfrm>
          <a:prstGeom prst="rect">
            <a:avLst/>
          </a:prstGeom>
          <a:solidFill>
            <a:srgbClr val="004991"/>
          </a:solidFill>
          <a:ln w="9525">
            <a:noFill/>
            <a:miter lim="800000"/>
            <a:headEnd/>
            <a:tailEnd/>
          </a:ln>
          <a:effectLst/>
        </p:spPr>
        <p:txBody>
          <a:bodyPr wrap="none" anchor="ctr"/>
          <a:lstStyle/>
          <a:p>
            <a:endParaRPr lang="en-US"/>
          </a:p>
        </p:txBody>
      </p:sp>
      <p:sp>
        <p:nvSpPr>
          <p:cNvPr id="8" name="TextBox 7"/>
          <p:cNvSpPr txBox="1"/>
          <p:nvPr userDrawn="1"/>
        </p:nvSpPr>
        <p:spPr>
          <a:xfrm>
            <a:off x="3048000" y="6496913"/>
            <a:ext cx="3581400" cy="253916"/>
          </a:xfrm>
          <a:prstGeom prst="rect">
            <a:avLst/>
          </a:prstGeom>
          <a:noFill/>
        </p:spPr>
        <p:txBody>
          <a:bodyPr wrap="square" rtlCol="0">
            <a:spAutoFit/>
          </a:bodyPr>
          <a:lstStyle/>
          <a:p>
            <a:pPr algn="ctr"/>
            <a:r>
              <a:rPr lang="en-US" sz="1000" dirty="0">
                <a:solidFill>
                  <a:schemeClr val="bg1"/>
                </a:solidFill>
                <a:latin typeface="Calibri" panose="020F0502020204030204" pitchFamily="34" charset="0"/>
              </a:rPr>
              <a:t>ece.emory.edu | 404.727.6000 | ece@emory.edu</a:t>
            </a:r>
          </a:p>
        </p:txBody>
      </p:sp>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57200" y="6439721"/>
            <a:ext cx="2667000" cy="444500"/>
          </a:xfrm>
          <a:prstGeom prst="rect">
            <a:avLst/>
          </a:prstGeom>
        </p:spPr>
      </p:pic>
      <p:sp>
        <p:nvSpPr>
          <p:cNvPr id="11" name="Rectangle 12"/>
          <p:cNvSpPr>
            <a:spLocks noGrp="1" noChangeArrowheads="1"/>
          </p:cNvSpPr>
          <p:nvPr>
            <p:ph type="sldNum" sz="quarter" idx="4"/>
          </p:nvPr>
        </p:nvSpPr>
        <p:spPr bwMode="auto">
          <a:xfrm>
            <a:off x="8142520" y="6529571"/>
            <a:ext cx="914400" cy="323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aseline="0">
                <a:solidFill>
                  <a:schemeClr val="bg1"/>
                </a:solidFill>
                <a:latin typeface="Calibri" panose="020F0502020204030204" pitchFamily="34" charset="0"/>
                <a:ea typeface="Verdana" panose="020B0604030504040204" pitchFamily="34" charset="0"/>
                <a:cs typeface="Verdana" panose="020B0604030504040204" pitchFamily="34" charset="0"/>
              </a:defRPr>
            </a:lvl1pPr>
          </a:lstStyle>
          <a:p>
            <a:fld id="{38CFBFC5-68E7-4431-8625-A5845C183C00}" type="slidenum">
              <a:rPr lang="en-US" smtClean="0"/>
              <a:pPr/>
              <a:t>‹#›</a:t>
            </a:fld>
            <a:endParaRPr lang="en-US" dirty="0"/>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224247" y="6511870"/>
            <a:ext cx="663175" cy="231770"/>
          </a:xfrm>
          <a:prstGeom prst="rect">
            <a:avLst/>
          </a:prstGeom>
        </p:spPr>
      </p:pic>
    </p:spTree>
    <p:extLst>
      <p:ext uri="{BB962C8B-B14F-4D97-AF65-F5344CB8AC3E}">
        <p14:creationId xmlns:p14="http://schemas.microsoft.com/office/powerpoint/2010/main" val="31969678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Lst>
  <p:hf hdr="0" ftr="0" dt="0"/>
  <p:txStyles>
    <p:titleStyle>
      <a:lvl1pPr algn="ctr" defTabSz="457200" rtl="0" eaLnBrk="1" latinLnBrk="0" hangingPunct="1">
        <a:spcBef>
          <a:spcPct val="0"/>
        </a:spcBef>
        <a:buNone/>
        <a:defRPr sz="4400" b="1" i="0" kern="1200" baseline="0">
          <a:solidFill>
            <a:schemeClr val="tx1"/>
          </a:solidFill>
          <a:effectLst>
            <a:outerShdw blurRad="38100" dist="38100" dir="2700000" algn="tl">
              <a:srgbClr val="000000">
                <a:alpha val="43137"/>
              </a:srgbClr>
            </a:outerShdw>
          </a:effectLst>
          <a:latin typeface="Calibri" panose="020F0502020204030204" pitchFamily="34" charset="0"/>
          <a:ea typeface="+mj-ea"/>
          <a:cs typeface="Helvetica"/>
        </a:defRPr>
      </a:lvl1pPr>
    </p:titleStyle>
    <p:bodyStyle>
      <a:lvl1pPr marL="342900" indent="-342900" algn="l" defTabSz="457200" rtl="0" eaLnBrk="1" latinLnBrk="0" hangingPunct="1">
        <a:spcBef>
          <a:spcPts val="0"/>
        </a:spcBef>
        <a:spcAft>
          <a:spcPts val="600"/>
        </a:spcAft>
        <a:buFont typeface="Arial"/>
        <a:buChar char="•"/>
        <a:defRPr sz="3200" b="1" kern="1200" baseline="0">
          <a:solidFill>
            <a:schemeClr val="tx1"/>
          </a:solidFill>
          <a:latin typeface="Calibri" panose="020F0502020204030204" pitchFamily="34" charset="0"/>
          <a:ea typeface="+mn-ea"/>
          <a:cs typeface="Helvetica"/>
        </a:defRPr>
      </a:lvl1pPr>
      <a:lvl2pPr marL="742950" indent="-285750" algn="l" defTabSz="457200" rtl="0" eaLnBrk="1" latinLnBrk="0" hangingPunct="1">
        <a:spcBef>
          <a:spcPts val="0"/>
        </a:spcBef>
        <a:spcAft>
          <a:spcPts val="600"/>
        </a:spcAft>
        <a:buFont typeface="Arial"/>
        <a:buChar char="–"/>
        <a:defRPr sz="2800" kern="1200" baseline="0">
          <a:solidFill>
            <a:schemeClr val="tx1"/>
          </a:solidFill>
          <a:latin typeface="Calibri" panose="020F0502020204030204" pitchFamily="34" charset="0"/>
          <a:ea typeface="+mn-ea"/>
          <a:cs typeface="Helvetica"/>
        </a:defRPr>
      </a:lvl2pPr>
      <a:lvl3pPr marL="1143000" indent="-228600" algn="l" defTabSz="457200" rtl="0" eaLnBrk="1" latinLnBrk="0" hangingPunct="1">
        <a:spcBef>
          <a:spcPts val="0"/>
        </a:spcBef>
        <a:spcAft>
          <a:spcPts val="600"/>
        </a:spcAft>
        <a:buFont typeface="Arial"/>
        <a:buChar char="•"/>
        <a:defRPr sz="2400" kern="1200" baseline="0">
          <a:solidFill>
            <a:schemeClr val="tx1"/>
          </a:solidFill>
          <a:latin typeface="Calibri" panose="020F0502020204030204" pitchFamily="34" charset="0"/>
          <a:ea typeface="+mn-ea"/>
          <a:cs typeface="Helvetica"/>
        </a:defRPr>
      </a:lvl3pPr>
      <a:lvl4pPr marL="1600200" indent="-228600" algn="l" defTabSz="457200" rtl="0" eaLnBrk="1" latinLnBrk="0" hangingPunct="1">
        <a:spcBef>
          <a:spcPts val="0"/>
        </a:spcBef>
        <a:spcAft>
          <a:spcPts val="600"/>
        </a:spcAft>
        <a:buFont typeface="Arial"/>
        <a:buChar char="–"/>
        <a:defRPr sz="2000" kern="1200" baseline="0">
          <a:solidFill>
            <a:schemeClr val="tx1"/>
          </a:solidFill>
          <a:latin typeface="Calibri" panose="020F0502020204030204" pitchFamily="34" charset="0"/>
          <a:ea typeface="+mn-ea"/>
          <a:cs typeface="Helvetica"/>
        </a:defRPr>
      </a:lvl4pPr>
      <a:lvl5pPr marL="2057400" indent="-274320" algn="l" defTabSz="457200" rtl="0" eaLnBrk="1" latinLnBrk="0" hangingPunct="1">
        <a:spcBef>
          <a:spcPts val="0"/>
        </a:spcBef>
        <a:spcAft>
          <a:spcPts val="600"/>
        </a:spcAft>
        <a:buFont typeface="Wingdings" panose="05000000000000000000" pitchFamily="2" charset="2"/>
        <a:buChar char="Ø"/>
        <a:defRPr sz="1800" kern="1200" baseline="0">
          <a:solidFill>
            <a:schemeClr val="tx1"/>
          </a:solidFill>
          <a:latin typeface="Calibri" panose="020F0502020204030204" pitchFamily="34" charset="0"/>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emf"/><Relationship Id="rId7" Type="http://schemas.openxmlformats.org/officeDocument/2006/relationships/image" Target="../media/image19.jpeg"/><Relationship Id="rId12"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emf"/><Relationship Id="rId10" Type="http://schemas.openxmlformats.org/officeDocument/2006/relationships/image" Target="../media/image22.jpeg"/><Relationship Id="rId4" Type="http://schemas.openxmlformats.org/officeDocument/2006/relationships/image" Target="../media/image16.emf"/><Relationship Id="rId9"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7.emf"/><Relationship Id="rId4" Type="http://schemas.openxmlformats.org/officeDocument/2006/relationships/image" Target="../media/image26.emf"/></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6200" y="1600201"/>
            <a:ext cx="5181600" cy="4315570"/>
          </a:xfrm>
        </p:spPr>
        <p:txBody>
          <a:bodyPr/>
          <a:lstStyle/>
          <a:p>
            <a:pPr marL="0" indent="0">
              <a:buNone/>
            </a:pPr>
            <a:r>
              <a:rPr lang="en-US" sz="3400" b="1" dirty="0"/>
              <a:t>Descriptive Analytics with Python </a:t>
            </a:r>
            <a:endParaRPr lang="en-US" sz="3000" b="1" dirty="0"/>
          </a:p>
          <a:p>
            <a:pPr marL="0" indent="0">
              <a:buNone/>
            </a:pPr>
            <a:endParaRPr lang="en-US" dirty="0"/>
          </a:p>
          <a:p>
            <a:pPr marL="0" indent="0">
              <a:buNone/>
            </a:pPr>
            <a:r>
              <a:rPr lang="en-US" sz="2400" b="1" dirty="0"/>
              <a:t>Sridhar Palle, Ph.D.</a:t>
            </a:r>
          </a:p>
        </p:txBody>
      </p:sp>
      <p:pic>
        <p:nvPicPr>
          <p:cNvPr id="4" name="Picture 3"/>
          <p:cNvPicPr>
            <a:picLocks noChangeAspect="1"/>
          </p:cNvPicPr>
          <p:nvPr/>
        </p:nvPicPr>
        <p:blipFill>
          <a:blip r:embed="rId2"/>
          <a:stretch>
            <a:fillRect/>
          </a:stretch>
        </p:blipFill>
        <p:spPr>
          <a:xfrm>
            <a:off x="0" y="0"/>
            <a:ext cx="3733800" cy="6450496"/>
          </a:xfrm>
          <a:prstGeom prst="rect">
            <a:avLst/>
          </a:prstGeom>
        </p:spPr>
      </p:pic>
      <p:pic>
        <p:nvPicPr>
          <p:cNvPr id="6" name="Picture 5"/>
          <p:cNvPicPr>
            <a:picLocks noChangeAspect="1"/>
          </p:cNvPicPr>
          <p:nvPr/>
        </p:nvPicPr>
        <p:blipFill>
          <a:blip r:embed="rId3"/>
          <a:stretch>
            <a:fillRect/>
          </a:stretch>
        </p:blipFill>
        <p:spPr>
          <a:xfrm>
            <a:off x="4343400" y="5016904"/>
            <a:ext cx="2691000" cy="898867"/>
          </a:xfrm>
          <a:prstGeom prst="rect">
            <a:avLst/>
          </a:prstGeom>
        </p:spPr>
      </p:pic>
      <p:pic>
        <p:nvPicPr>
          <p:cNvPr id="2052" name="Picture 4" descr="Image result for pyth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3400" y="2165553"/>
            <a:ext cx="762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329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A043B-47C1-4968-9496-D77312C5F05E}"/>
              </a:ext>
            </a:extLst>
          </p:cNvPr>
          <p:cNvSpPr>
            <a:spLocks noGrp="1"/>
          </p:cNvSpPr>
          <p:nvPr>
            <p:ph type="title"/>
          </p:nvPr>
        </p:nvSpPr>
        <p:spPr>
          <a:xfrm>
            <a:off x="307545" y="50467"/>
            <a:ext cx="8229600" cy="542485"/>
          </a:xfrm>
        </p:spPr>
        <p:txBody>
          <a:bodyPr>
            <a:noAutofit/>
          </a:bodyPr>
          <a:lstStyle/>
          <a:p>
            <a:r>
              <a:rPr lang="en-US" sz="3600" b="0" dirty="0">
                <a:solidFill>
                  <a:srgbClr val="C00000"/>
                </a:solidFill>
              </a:rPr>
              <a:t>Clustering</a:t>
            </a:r>
          </a:p>
        </p:txBody>
      </p:sp>
      <p:sp>
        <p:nvSpPr>
          <p:cNvPr id="4" name="Slide Number Placeholder 3">
            <a:extLst>
              <a:ext uri="{FF2B5EF4-FFF2-40B4-BE49-F238E27FC236}">
                <a16:creationId xmlns:a16="http://schemas.microsoft.com/office/drawing/2014/main" id="{8666C8C2-BFF3-4A50-A6AB-57FE21FB3586}"/>
              </a:ext>
            </a:extLst>
          </p:cNvPr>
          <p:cNvSpPr>
            <a:spLocks noGrp="1"/>
          </p:cNvSpPr>
          <p:nvPr>
            <p:ph type="sldNum" sz="quarter" idx="4"/>
          </p:nvPr>
        </p:nvSpPr>
        <p:spPr>
          <a:xfrm>
            <a:off x="8142520" y="6550528"/>
            <a:ext cx="914400" cy="323850"/>
          </a:xfrm>
        </p:spPr>
        <p:txBody>
          <a:bodyPr/>
          <a:lstStyle/>
          <a:p>
            <a:fld id="{38CFBFC5-68E7-4431-8625-A5845C183C00}" type="slidenum">
              <a:rPr lang="en-US" smtClean="0"/>
              <a:pPr/>
              <a:t>10</a:t>
            </a:fld>
            <a:endParaRPr lang="en-US" dirty="0"/>
          </a:p>
        </p:txBody>
      </p:sp>
      <p:sp>
        <p:nvSpPr>
          <p:cNvPr id="5" name="Content Placeholder 2">
            <a:extLst>
              <a:ext uri="{FF2B5EF4-FFF2-40B4-BE49-F238E27FC236}">
                <a16:creationId xmlns:a16="http://schemas.microsoft.com/office/drawing/2014/main" id="{1910F495-3D99-4D26-8CF6-B7BB05D9BE7B}"/>
              </a:ext>
            </a:extLst>
          </p:cNvPr>
          <p:cNvSpPr>
            <a:spLocks noGrp="1"/>
          </p:cNvSpPr>
          <p:nvPr>
            <p:ph idx="1"/>
          </p:nvPr>
        </p:nvSpPr>
        <p:spPr>
          <a:xfrm>
            <a:off x="134972" y="592953"/>
            <a:ext cx="8882027" cy="5545200"/>
          </a:xfrm>
        </p:spPr>
        <p:txBody>
          <a:bodyPr>
            <a:normAutofit/>
          </a:bodyPr>
          <a:lstStyle/>
          <a:p>
            <a:pPr marL="0" indent="0">
              <a:buNone/>
            </a:pPr>
            <a:endParaRPr lang="en-US" sz="2000" b="0" dirty="0">
              <a:solidFill>
                <a:srgbClr val="C00000"/>
              </a:solidFill>
              <a:latin typeface="Helvetica" panose="020B0604020202020204" pitchFamily="34" charset="0"/>
              <a:cs typeface="Helvetica" panose="020B0604020202020204" pitchFamily="34" charset="0"/>
            </a:endParaRPr>
          </a:p>
          <a:p>
            <a:endParaRPr lang="en-US" sz="2800" dirty="0">
              <a:latin typeface="Helvetica" panose="020B0604020202020204" pitchFamily="34" charset="0"/>
              <a:cs typeface="Helvetica" panose="020B0604020202020204" pitchFamily="34" charset="0"/>
            </a:endParaRPr>
          </a:p>
        </p:txBody>
      </p:sp>
      <p:sp>
        <p:nvSpPr>
          <p:cNvPr id="11" name="Isosceles Triangle 10">
            <a:extLst>
              <a:ext uri="{FF2B5EF4-FFF2-40B4-BE49-F238E27FC236}">
                <a16:creationId xmlns:a16="http://schemas.microsoft.com/office/drawing/2014/main" id="{67A78A1F-3DDE-47D7-B735-E7FF5879595A}"/>
              </a:ext>
            </a:extLst>
          </p:cNvPr>
          <p:cNvSpPr/>
          <p:nvPr/>
        </p:nvSpPr>
        <p:spPr>
          <a:xfrm>
            <a:off x="765631" y="4132434"/>
            <a:ext cx="362858" cy="319314"/>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18E2056-3019-4321-80BA-F8663FEFEF24}"/>
              </a:ext>
            </a:extLst>
          </p:cNvPr>
          <p:cNvSpPr/>
          <p:nvPr/>
        </p:nvSpPr>
        <p:spPr>
          <a:xfrm>
            <a:off x="1832432" y="3289940"/>
            <a:ext cx="362858" cy="31931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6C9377D-8AA5-4EFE-8419-E6E0479F7C1A}"/>
              </a:ext>
            </a:extLst>
          </p:cNvPr>
          <p:cNvSpPr/>
          <p:nvPr/>
        </p:nvSpPr>
        <p:spPr>
          <a:xfrm>
            <a:off x="889003" y="3289940"/>
            <a:ext cx="362858" cy="319314"/>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iamond 14">
            <a:extLst>
              <a:ext uri="{FF2B5EF4-FFF2-40B4-BE49-F238E27FC236}">
                <a16:creationId xmlns:a16="http://schemas.microsoft.com/office/drawing/2014/main" id="{724B93FE-1EA6-43EF-B307-E6C502884A24}"/>
              </a:ext>
            </a:extLst>
          </p:cNvPr>
          <p:cNvSpPr/>
          <p:nvPr/>
        </p:nvSpPr>
        <p:spPr>
          <a:xfrm>
            <a:off x="2238114" y="2999654"/>
            <a:ext cx="493486" cy="420914"/>
          </a:xfrm>
          <a:prstGeom prst="diamond">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1DEF5792-D0D6-4928-AC40-01F18DDE4F0F}"/>
              </a:ext>
            </a:extLst>
          </p:cNvPr>
          <p:cNvSpPr/>
          <p:nvPr/>
        </p:nvSpPr>
        <p:spPr>
          <a:xfrm>
            <a:off x="1117601" y="2425700"/>
            <a:ext cx="362858" cy="319314"/>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6B0F2BEB-5ED7-4169-B007-2D95F757285B}"/>
              </a:ext>
            </a:extLst>
          </p:cNvPr>
          <p:cNvSpPr/>
          <p:nvPr/>
        </p:nvSpPr>
        <p:spPr>
          <a:xfrm>
            <a:off x="1346202" y="3155683"/>
            <a:ext cx="362858" cy="319314"/>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794A8A40-9D54-406D-A4F5-79B8C1673214}"/>
              </a:ext>
            </a:extLst>
          </p:cNvPr>
          <p:cNvSpPr/>
          <p:nvPr/>
        </p:nvSpPr>
        <p:spPr>
          <a:xfrm>
            <a:off x="1803402" y="3964854"/>
            <a:ext cx="362858" cy="319314"/>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71606065-310A-4CCA-A495-EE24D81F0FAB}"/>
              </a:ext>
            </a:extLst>
          </p:cNvPr>
          <p:cNvSpPr/>
          <p:nvPr/>
        </p:nvSpPr>
        <p:spPr>
          <a:xfrm>
            <a:off x="1635770" y="4631041"/>
            <a:ext cx="362858" cy="319314"/>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7960BCFB-FEC8-435E-922E-EF42158B6BA3}"/>
              </a:ext>
            </a:extLst>
          </p:cNvPr>
          <p:cNvSpPr/>
          <p:nvPr/>
        </p:nvSpPr>
        <p:spPr>
          <a:xfrm>
            <a:off x="2333173" y="3722406"/>
            <a:ext cx="362858" cy="319314"/>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AC42D81E-ED3F-402E-B09A-29CAE7412C56}"/>
              </a:ext>
            </a:extLst>
          </p:cNvPr>
          <p:cNvSpPr/>
          <p:nvPr/>
        </p:nvSpPr>
        <p:spPr>
          <a:xfrm>
            <a:off x="290287" y="3210111"/>
            <a:ext cx="362858" cy="319314"/>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B74F6ABF-47AF-4143-98F9-C0B194EF958C}"/>
              </a:ext>
            </a:extLst>
          </p:cNvPr>
          <p:cNvSpPr/>
          <p:nvPr/>
        </p:nvSpPr>
        <p:spPr>
          <a:xfrm>
            <a:off x="2318660" y="3369769"/>
            <a:ext cx="362858" cy="319314"/>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65087D93-0043-40F2-B923-640CF263464F}"/>
              </a:ext>
            </a:extLst>
          </p:cNvPr>
          <p:cNvSpPr/>
          <p:nvPr/>
        </p:nvSpPr>
        <p:spPr>
          <a:xfrm>
            <a:off x="1288145" y="2826965"/>
            <a:ext cx="362858" cy="319314"/>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EF577E06-DDED-4A4B-9B38-157E4EFBB80D}"/>
              </a:ext>
            </a:extLst>
          </p:cNvPr>
          <p:cNvSpPr/>
          <p:nvPr/>
        </p:nvSpPr>
        <p:spPr>
          <a:xfrm>
            <a:off x="480787" y="2507651"/>
            <a:ext cx="362858" cy="319314"/>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896AF709-6F1B-4537-AE42-12076C82158F}"/>
              </a:ext>
            </a:extLst>
          </p:cNvPr>
          <p:cNvSpPr/>
          <p:nvPr/>
        </p:nvSpPr>
        <p:spPr>
          <a:xfrm>
            <a:off x="1338943" y="3638283"/>
            <a:ext cx="362858" cy="319314"/>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89088450-C4AC-4A22-9FD2-5FFF9835C6FC}"/>
              </a:ext>
            </a:extLst>
          </p:cNvPr>
          <p:cNvSpPr/>
          <p:nvPr/>
        </p:nvSpPr>
        <p:spPr>
          <a:xfrm>
            <a:off x="1828802" y="2993879"/>
            <a:ext cx="362858" cy="319314"/>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97CA66F8-822F-4816-B3C9-37EEA4EA5663}"/>
              </a:ext>
            </a:extLst>
          </p:cNvPr>
          <p:cNvSpPr/>
          <p:nvPr/>
        </p:nvSpPr>
        <p:spPr>
          <a:xfrm>
            <a:off x="1912258" y="4358232"/>
            <a:ext cx="362858" cy="319314"/>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BA8C723-CD4F-47A9-B75F-775353D52BE4}"/>
              </a:ext>
            </a:extLst>
          </p:cNvPr>
          <p:cNvSpPr/>
          <p:nvPr/>
        </p:nvSpPr>
        <p:spPr>
          <a:xfrm>
            <a:off x="2413003" y="2674366"/>
            <a:ext cx="362858" cy="31931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7D70465-B20D-4211-9BAB-2A42699857BB}"/>
              </a:ext>
            </a:extLst>
          </p:cNvPr>
          <p:cNvSpPr/>
          <p:nvPr/>
        </p:nvSpPr>
        <p:spPr>
          <a:xfrm>
            <a:off x="1416960" y="2242457"/>
            <a:ext cx="362858" cy="31931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64C8AF7-2939-4904-84D2-377C0C2E66BC}"/>
              </a:ext>
            </a:extLst>
          </p:cNvPr>
          <p:cNvSpPr/>
          <p:nvPr/>
        </p:nvSpPr>
        <p:spPr>
          <a:xfrm>
            <a:off x="127001" y="2862031"/>
            <a:ext cx="362858" cy="31931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15FD5DC-A703-44C5-ACA8-02CB31217E6E}"/>
              </a:ext>
            </a:extLst>
          </p:cNvPr>
          <p:cNvSpPr/>
          <p:nvPr/>
        </p:nvSpPr>
        <p:spPr>
          <a:xfrm>
            <a:off x="293917" y="4087269"/>
            <a:ext cx="362858" cy="31931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4FB1414-9082-4655-B27B-70E2A6C9D72A}"/>
              </a:ext>
            </a:extLst>
          </p:cNvPr>
          <p:cNvSpPr/>
          <p:nvPr/>
        </p:nvSpPr>
        <p:spPr>
          <a:xfrm>
            <a:off x="1092202" y="3979368"/>
            <a:ext cx="362858" cy="31931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FA9B9B1-AEC6-4EB7-955A-54BD081279AF}"/>
              </a:ext>
            </a:extLst>
          </p:cNvPr>
          <p:cNvSpPr/>
          <p:nvPr/>
        </p:nvSpPr>
        <p:spPr>
          <a:xfrm>
            <a:off x="1063176" y="4581710"/>
            <a:ext cx="362858" cy="31931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Diamond 33">
            <a:extLst>
              <a:ext uri="{FF2B5EF4-FFF2-40B4-BE49-F238E27FC236}">
                <a16:creationId xmlns:a16="http://schemas.microsoft.com/office/drawing/2014/main" id="{2465FEA9-A30F-4E50-A5F0-FA5B9DA175E7}"/>
              </a:ext>
            </a:extLst>
          </p:cNvPr>
          <p:cNvSpPr/>
          <p:nvPr/>
        </p:nvSpPr>
        <p:spPr>
          <a:xfrm>
            <a:off x="1738088" y="2483757"/>
            <a:ext cx="493486" cy="420914"/>
          </a:xfrm>
          <a:prstGeom prst="diamond">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Diamond 34">
            <a:extLst>
              <a:ext uri="{FF2B5EF4-FFF2-40B4-BE49-F238E27FC236}">
                <a16:creationId xmlns:a16="http://schemas.microsoft.com/office/drawing/2014/main" id="{754CECC9-41F3-46BA-845A-53453BFF3300}"/>
              </a:ext>
            </a:extLst>
          </p:cNvPr>
          <p:cNvSpPr/>
          <p:nvPr/>
        </p:nvSpPr>
        <p:spPr>
          <a:xfrm>
            <a:off x="671287" y="2806700"/>
            <a:ext cx="493486" cy="420914"/>
          </a:xfrm>
          <a:prstGeom prst="diamond">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Diamond 35">
            <a:extLst>
              <a:ext uri="{FF2B5EF4-FFF2-40B4-BE49-F238E27FC236}">
                <a16:creationId xmlns:a16="http://schemas.microsoft.com/office/drawing/2014/main" id="{E47F44E8-F316-40B6-A348-9A3BE80B0332}"/>
              </a:ext>
            </a:extLst>
          </p:cNvPr>
          <p:cNvSpPr/>
          <p:nvPr/>
        </p:nvSpPr>
        <p:spPr>
          <a:xfrm>
            <a:off x="489859" y="3671606"/>
            <a:ext cx="493486" cy="420914"/>
          </a:xfrm>
          <a:prstGeom prst="diamond">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Diamond 36">
            <a:extLst>
              <a:ext uri="{FF2B5EF4-FFF2-40B4-BE49-F238E27FC236}">
                <a16:creationId xmlns:a16="http://schemas.microsoft.com/office/drawing/2014/main" id="{77516EC2-81E9-4198-A55E-9EEF19C94771}"/>
              </a:ext>
            </a:extLst>
          </p:cNvPr>
          <p:cNvSpPr/>
          <p:nvPr/>
        </p:nvSpPr>
        <p:spPr>
          <a:xfrm>
            <a:off x="2329544" y="4160796"/>
            <a:ext cx="493486" cy="420914"/>
          </a:xfrm>
          <a:prstGeom prst="diamond">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Diamond 37">
            <a:extLst>
              <a:ext uri="{FF2B5EF4-FFF2-40B4-BE49-F238E27FC236}">
                <a16:creationId xmlns:a16="http://schemas.microsoft.com/office/drawing/2014/main" id="{CABD6D1B-714D-42E3-B412-3A30D3FF095B}"/>
              </a:ext>
            </a:extLst>
          </p:cNvPr>
          <p:cNvSpPr/>
          <p:nvPr/>
        </p:nvSpPr>
        <p:spPr>
          <a:xfrm>
            <a:off x="1346202" y="4269654"/>
            <a:ext cx="493486" cy="420914"/>
          </a:xfrm>
          <a:prstGeom prst="diamond">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Diamond 38">
            <a:extLst>
              <a:ext uri="{FF2B5EF4-FFF2-40B4-BE49-F238E27FC236}">
                <a16:creationId xmlns:a16="http://schemas.microsoft.com/office/drawing/2014/main" id="{F25E8324-52C8-43F9-A192-D825F024B8DC}"/>
              </a:ext>
            </a:extLst>
          </p:cNvPr>
          <p:cNvSpPr/>
          <p:nvPr/>
        </p:nvSpPr>
        <p:spPr>
          <a:xfrm>
            <a:off x="1919517" y="3580225"/>
            <a:ext cx="493486" cy="420914"/>
          </a:xfrm>
          <a:prstGeom prst="diamond">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Flowchart: Alternate Process 39">
            <a:extLst>
              <a:ext uri="{FF2B5EF4-FFF2-40B4-BE49-F238E27FC236}">
                <a16:creationId xmlns:a16="http://schemas.microsoft.com/office/drawing/2014/main" id="{FBF4A57D-4BEC-406C-AC21-12190B2C812A}"/>
              </a:ext>
            </a:extLst>
          </p:cNvPr>
          <p:cNvSpPr/>
          <p:nvPr/>
        </p:nvSpPr>
        <p:spPr>
          <a:xfrm>
            <a:off x="3643973" y="3064739"/>
            <a:ext cx="1889810" cy="929371"/>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Algorithm</a:t>
            </a:r>
          </a:p>
        </p:txBody>
      </p:sp>
      <p:sp>
        <p:nvSpPr>
          <p:cNvPr id="41" name="Thought Bubble: Cloud 40">
            <a:extLst>
              <a:ext uri="{FF2B5EF4-FFF2-40B4-BE49-F238E27FC236}">
                <a16:creationId xmlns:a16="http://schemas.microsoft.com/office/drawing/2014/main" id="{F0DA30DD-5C55-4DA0-85F5-3D07C57403E9}"/>
              </a:ext>
            </a:extLst>
          </p:cNvPr>
          <p:cNvSpPr/>
          <p:nvPr/>
        </p:nvSpPr>
        <p:spPr>
          <a:xfrm>
            <a:off x="6729397" y="2318136"/>
            <a:ext cx="2101652" cy="1031652"/>
          </a:xfrm>
          <a:prstGeom prst="cloudCallout">
            <a:avLst>
              <a:gd name="adj1" fmla="val -65723"/>
              <a:gd name="adj2" fmla="val 31548"/>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hought Bubble: Cloud 41">
            <a:extLst>
              <a:ext uri="{FF2B5EF4-FFF2-40B4-BE49-F238E27FC236}">
                <a16:creationId xmlns:a16="http://schemas.microsoft.com/office/drawing/2014/main" id="{47F9E1EA-CA1F-487D-93E9-828BF8257691}"/>
              </a:ext>
            </a:extLst>
          </p:cNvPr>
          <p:cNvSpPr/>
          <p:nvPr/>
        </p:nvSpPr>
        <p:spPr>
          <a:xfrm>
            <a:off x="6705810" y="3764428"/>
            <a:ext cx="2101652" cy="1031652"/>
          </a:xfrm>
          <a:prstGeom prst="cloudCallout">
            <a:avLst>
              <a:gd name="adj1" fmla="val -69176"/>
              <a:gd name="adj2" fmla="val -9252"/>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hought Bubble: Cloud 42">
            <a:extLst>
              <a:ext uri="{FF2B5EF4-FFF2-40B4-BE49-F238E27FC236}">
                <a16:creationId xmlns:a16="http://schemas.microsoft.com/office/drawing/2014/main" id="{3B5E7C84-52C9-481E-8228-E181AF9A868F}"/>
              </a:ext>
            </a:extLst>
          </p:cNvPr>
          <p:cNvSpPr/>
          <p:nvPr/>
        </p:nvSpPr>
        <p:spPr>
          <a:xfrm>
            <a:off x="6609298" y="5346185"/>
            <a:ext cx="2101652" cy="1031652"/>
          </a:xfrm>
          <a:prstGeom prst="cloudCallout">
            <a:avLst>
              <a:gd name="adj1" fmla="val -63651"/>
              <a:gd name="adj2" fmla="val -34576"/>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hought Bubble: Cloud 43">
            <a:extLst>
              <a:ext uri="{FF2B5EF4-FFF2-40B4-BE49-F238E27FC236}">
                <a16:creationId xmlns:a16="http://schemas.microsoft.com/office/drawing/2014/main" id="{08006147-EA8C-4C51-B30D-7F833EAF47CA}"/>
              </a:ext>
            </a:extLst>
          </p:cNvPr>
          <p:cNvSpPr/>
          <p:nvPr/>
        </p:nvSpPr>
        <p:spPr>
          <a:xfrm>
            <a:off x="6705810" y="871844"/>
            <a:ext cx="2101652" cy="1031652"/>
          </a:xfrm>
          <a:prstGeom prst="cloudCallout">
            <a:avLst>
              <a:gd name="adj1" fmla="val -65723"/>
              <a:gd name="adj2" fmla="val 42803"/>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37C6903B-317B-4D3A-A735-B3DFB6BF60C4}"/>
              </a:ext>
            </a:extLst>
          </p:cNvPr>
          <p:cNvSpPr/>
          <p:nvPr/>
        </p:nvSpPr>
        <p:spPr>
          <a:xfrm>
            <a:off x="7393778" y="1154838"/>
            <a:ext cx="362858" cy="319314"/>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Isosceles Triangle 45">
            <a:extLst>
              <a:ext uri="{FF2B5EF4-FFF2-40B4-BE49-F238E27FC236}">
                <a16:creationId xmlns:a16="http://schemas.microsoft.com/office/drawing/2014/main" id="{DC1556A6-84F6-4D9C-B0B0-22409A79846B}"/>
              </a:ext>
            </a:extLst>
          </p:cNvPr>
          <p:cNvSpPr/>
          <p:nvPr/>
        </p:nvSpPr>
        <p:spPr>
          <a:xfrm>
            <a:off x="7546178" y="1307238"/>
            <a:ext cx="362858" cy="319314"/>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3B8AC12B-269B-425D-9C92-56059E3E1566}"/>
              </a:ext>
            </a:extLst>
          </p:cNvPr>
          <p:cNvSpPr/>
          <p:nvPr/>
        </p:nvSpPr>
        <p:spPr>
          <a:xfrm>
            <a:off x="6889981" y="1206777"/>
            <a:ext cx="362858" cy="319314"/>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8B12B678-4D98-4428-A4CD-A3247172FBA7}"/>
              </a:ext>
            </a:extLst>
          </p:cNvPr>
          <p:cNvSpPr/>
          <p:nvPr/>
        </p:nvSpPr>
        <p:spPr>
          <a:xfrm>
            <a:off x="7935585" y="909681"/>
            <a:ext cx="362858" cy="319314"/>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Isosceles Triangle 48">
            <a:extLst>
              <a:ext uri="{FF2B5EF4-FFF2-40B4-BE49-F238E27FC236}">
                <a16:creationId xmlns:a16="http://schemas.microsoft.com/office/drawing/2014/main" id="{ACF5CB99-B0E8-417D-BE21-8DD8AEDD8BF2}"/>
              </a:ext>
            </a:extLst>
          </p:cNvPr>
          <p:cNvSpPr/>
          <p:nvPr/>
        </p:nvSpPr>
        <p:spPr>
          <a:xfrm>
            <a:off x="8003378" y="1298849"/>
            <a:ext cx="362858" cy="319314"/>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Isosceles Triangle 49">
            <a:extLst>
              <a:ext uri="{FF2B5EF4-FFF2-40B4-BE49-F238E27FC236}">
                <a16:creationId xmlns:a16="http://schemas.microsoft.com/office/drawing/2014/main" id="{0DB0041E-3491-46CA-ADFB-D255586E6C13}"/>
              </a:ext>
            </a:extLst>
          </p:cNvPr>
          <p:cNvSpPr/>
          <p:nvPr/>
        </p:nvSpPr>
        <p:spPr>
          <a:xfrm>
            <a:off x="7192037" y="1483570"/>
            <a:ext cx="362858" cy="319314"/>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2A1837A-1E52-4A9A-93A1-66BF77682DA9}"/>
              </a:ext>
            </a:extLst>
          </p:cNvPr>
          <p:cNvSpPr/>
          <p:nvPr/>
        </p:nvSpPr>
        <p:spPr>
          <a:xfrm>
            <a:off x="6999724" y="2641783"/>
            <a:ext cx="362858" cy="31931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4C3D7C25-4E9C-4517-88AF-171B938C7C82}"/>
              </a:ext>
            </a:extLst>
          </p:cNvPr>
          <p:cNvSpPr/>
          <p:nvPr/>
        </p:nvSpPr>
        <p:spPr>
          <a:xfrm>
            <a:off x="7152124" y="2794183"/>
            <a:ext cx="362858" cy="31931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EBA65EA-2214-4F68-81C2-5E897464EDD0}"/>
              </a:ext>
            </a:extLst>
          </p:cNvPr>
          <p:cNvSpPr/>
          <p:nvPr/>
        </p:nvSpPr>
        <p:spPr>
          <a:xfrm>
            <a:off x="7667382" y="2946583"/>
            <a:ext cx="362858" cy="31931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38AE55C-D809-40AE-A997-B2D2F36CC3C0}"/>
              </a:ext>
            </a:extLst>
          </p:cNvPr>
          <p:cNvSpPr/>
          <p:nvPr/>
        </p:nvSpPr>
        <p:spPr>
          <a:xfrm>
            <a:off x="7853722" y="2563701"/>
            <a:ext cx="362858" cy="31931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0E391AE-D895-403F-9E3A-0F92FDABDBA5}"/>
              </a:ext>
            </a:extLst>
          </p:cNvPr>
          <p:cNvSpPr/>
          <p:nvPr/>
        </p:nvSpPr>
        <p:spPr>
          <a:xfrm>
            <a:off x="7414312" y="2458700"/>
            <a:ext cx="362858" cy="287323"/>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E0DF367-67E5-4C4D-8DF2-D36E0B850D09}"/>
              </a:ext>
            </a:extLst>
          </p:cNvPr>
          <p:cNvSpPr/>
          <p:nvPr/>
        </p:nvSpPr>
        <p:spPr>
          <a:xfrm>
            <a:off x="8268310" y="2458700"/>
            <a:ext cx="362858" cy="31931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D33A321-FE89-4B77-A4A5-F0773C710B9C}"/>
              </a:ext>
            </a:extLst>
          </p:cNvPr>
          <p:cNvSpPr/>
          <p:nvPr/>
        </p:nvSpPr>
        <p:spPr>
          <a:xfrm>
            <a:off x="8158522" y="2801440"/>
            <a:ext cx="362858" cy="31931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Rounded Corners 57">
            <a:extLst>
              <a:ext uri="{FF2B5EF4-FFF2-40B4-BE49-F238E27FC236}">
                <a16:creationId xmlns:a16="http://schemas.microsoft.com/office/drawing/2014/main" id="{8F80A228-446F-4A5A-9D19-EE331E9D8D36}"/>
              </a:ext>
            </a:extLst>
          </p:cNvPr>
          <p:cNvSpPr/>
          <p:nvPr/>
        </p:nvSpPr>
        <p:spPr>
          <a:xfrm>
            <a:off x="7003559" y="3899893"/>
            <a:ext cx="362858" cy="319314"/>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48F8B221-A0DC-4D33-9C83-CF68C42CC250}"/>
              </a:ext>
            </a:extLst>
          </p:cNvPr>
          <p:cNvSpPr/>
          <p:nvPr/>
        </p:nvSpPr>
        <p:spPr>
          <a:xfrm>
            <a:off x="7638142" y="3869968"/>
            <a:ext cx="362858" cy="319314"/>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26A197FB-2A99-46D2-BE52-46D72ED446AD}"/>
              </a:ext>
            </a:extLst>
          </p:cNvPr>
          <p:cNvSpPr/>
          <p:nvPr/>
        </p:nvSpPr>
        <p:spPr>
          <a:xfrm>
            <a:off x="7660124" y="4341682"/>
            <a:ext cx="362858" cy="319314"/>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ED49FAF1-4C45-49DA-828A-B3DDC1074A80}"/>
              </a:ext>
            </a:extLst>
          </p:cNvPr>
          <p:cNvSpPr/>
          <p:nvPr/>
        </p:nvSpPr>
        <p:spPr>
          <a:xfrm>
            <a:off x="6938504" y="4284168"/>
            <a:ext cx="362858" cy="319314"/>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9932985F-3F3E-4591-8581-1B1B23AFD9BA}"/>
              </a:ext>
            </a:extLst>
          </p:cNvPr>
          <p:cNvSpPr/>
          <p:nvPr/>
        </p:nvSpPr>
        <p:spPr>
          <a:xfrm>
            <a:off x="8303084" y="3892230"/>
            <a:ext cx="362858" cy="319314"/>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C4A8149B-059D-45C2-87DB-D2C04A5B4C58}"/>
              </a:ext>
            </a:extLst>
          </p:cNvPr>
          <p:cNvSpPr/>
          <p:nvPr/>
        </p:nvSpPr>
        <p:spPr>
          <a:xfrm>
            <a:off x="8148101" y="4354876"/>
            <a:ext cx="362858" cy="319314"/>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Diamond 63">
            <a:extLst>
              <a:ext uri="{FF2B5EF4-FFF2-40B4-BE49-F238E27FC236}">
                <a16:creationId xmlns:a16="http://schemas.microsoft.com/office/drawing/2014/main" id="{1956F4D4-6BE0-47CA-A782-5C2078F29D93}"/>
              </a:ext>
            </a:extLst>
          </p:cNvPr>
          <p:cNvSpPr/>
          <p:nvPr/>
        </p:nvSpPr>
        <p:spPr>
          <a:xfrm>
            <a:off x="6646944" y="5651554"/>
            <a:ext cx="493486" cy="420914"/>
          </a:xfrm>
          <a:prstGeom prst="diamond">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Diamond 64">
            <a:extLst>
              <a:ext uri="{FF2B5EF4-FFF2-40B4-BE49-F238E27FC236}">
                <a16:creationId xmlns:a16="http://schemas.microsoft.com/office/drawing/2014/main" id="{E15A71B3-0D81-43F6-8CCD-34CC0B69672B}"/>
              </a:ext>
            </a:extLst>
          </p:cNvPr>
          <p:cNvSpPr/>
          <p:nvPr/>
        </p:nvSpPr>
        <p:spPr>
          <a:xfrm>
            <a:off x="7192037" y="5479090"/>
            <a:ext cx="493486" cy="420914"/>
          </a:xfrm>
          <a:prstGeom prst="diamond">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Diamond 65">
            <a:extLst>
              <a:ext uri="{FF2B5EF4-FFF2-40B4-BE49-F238E27FC236}">
                <a16:creationId xmlns:a16="http://schemas.microsoft.com/office/drawing/2014/main" id="{AC94C02F-D7A7-45F2-8F8C-86FE01D745B1}"/>
              </a:ext>
            </a:extLst>
          </p:cNvPr>
          <p:cNvSpPr/>
          <p:nvPr/>
        </p:nvSpPr>
        <p:spPr>
          <a:xfrm>
            <a:off x="7001270" y="5877253"/>
            <a:ext cx="493486" cy="420914"/>
          </a:xfrm>
          <a:prstGeom prst="diamond">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Diamond 66">
            <a:extLst>
              <a:ext uri="{FF2B5EF4-FFF2-40B4-BE49-F238E27FC236}">
                <a16:creationId xmlns:a16="http://schemas.microsoft.com/office/drawing/2014/main" id="{D7CA2F42-A8D8-472A-BA9D-2348B7DFD6A0}"/>
              </a:ext>
            </a:extLst>
          </p:cNvPr>
          <p:cNvSpPr/>
          <p:nvPr/>
        </p:nvSpPr>
        <p:spPr>
          <a:xfrm>
            <a:off x="7823625" y="5768121"/>
            <a:ext cx="493486" cy="420914"/>
          </a:xfrm>
          <a:prstGeom prst="diamond">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Diamond 67">
            <a:extLst>
              <a:ext uri="{FF2B5EF4-FFF2-40B4-BE49-F238E27FC236}">
                <a16:creationId xmlns:a16="http://schemas.microsoft.com/office/drawing/2014/main" id="{3F6EFA50-AB74-4620-BFC3-F59F7663235B}"/>
              </a:ext>
            </a:extLst>
          </p:cNvPr>
          <p:cNvSpPr/>
          <p:nvPr/>
        </p:nvSpPr>
        <p:spPr>
          <a:xfrm>
            <a:off x="8134982" y="5528824"/>
            <a:ext cx="493486" cy="420914"/>
          </a:xfrm>
          <a:prstGeom prst="diamond">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Diamond 68">
            <a:extLst>
              <a:ext uri="{FF2B5EF4-FFF2-40B4-BE49-F238E27FC236}">
                <a16:creationId xmlns:a16="http://schemas.microsoft.com/office/drawing/2014/main" id="{406C9A0C-CF5B-4346-95CA-04FFB7D7B8BC}"/>
              </a:ext>
            </a:extLst>
          </p:cNvPr>
          <p:cNvSpPr/>
          <p:nvPr/>
        </p:nvSpPr>
        <p:spPr>
          <a:xfrm>
            <a:off x="7443769" y="5956354"/>
            <a:ext cx="493486" cy="420914"/>
          </a:xfrm>
          <a:prstGeom prst="diamond">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Diamond 69">
            <a:extLst>
              <a:ext uri="{FF2B5EF4-FFF2-40B4-BE49-F238E27FC236}">
                <a16:creationId xmlns:a16="http://schemas.microsoft.com/office/drawing/2014/main" id="{AC6530EE-164F-4B28-858D-D48BF3A1ADE2}"/>
              </a:ext>
            </a:extLst>
          </p:cNvPr>
          <p:cNvSpPr/>
          <p:nvPr/>
        </p:nvSpPr>
        <p:spPr>
          <a:xfrm>
            <a:off x="7704750" y="5403745"/>
            <a:ext cx="493486" cy="420914"/>
          </a:xfrm>
          <a:prstGeom prst="diamond">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Arrow: Right 70">
            <a:extLst>
              <a:ext uri="{FF2B5EF4-FFF2-40B4-BE49-F238E27FC236}">
                <a16:creationId xmlns:a16="http://schemas.microsoft.com/office/drawing/2014/main" id="{F2C585D8-2F4C-4BA8-9B6C-45C650D41E3B}"/>
              </a:ext>
            </a:extLst>
          </p:cNvPr>
          <p:cNvSpPr/>
          <p:nvPr/>
        </p:nvSpPr>
        <p:spPr>
          <a:xfrm>
            <a:off x="3010425" y="3369769"/>
            <a:ext cx="526144" cy="293406"/>
          </a:xfrm>
          <a:prstGeom prst="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A934A661-3103-4E28-8516-42FBC54C0BBA}"/>
              </a:ext>
            </a:extLst>
          </p:cNvPr>
          <p:cNvSpPr txBox="1"/>
          <p:nvPr/>
        </p:nvSpPr>
        <p:spPr>
          <a:xfrm>
            <a:off x="736602" y="1774763"/>
            <a:ext cx="1100238" cy="369332"/>
          </a:xfrm>
          <a:prstGeom prst="rect">
            <a:avLst/>
          </a:prstGeom>
          <a:noFill/>
        </p:spPr>
        <p:txBody>
          <a:bodyPr wrap="none" rtlCol="0">
            <a:spAutoFit/>
          </a:bodyPr>
          <a:lstStyle/>
          <a:p>
            <a:r>
              <a:rPr lang="en-US" b="1" dirty="0"/>
              <a:t>Raw Data</a:t>
            </a:r>
          </a:p>
        </p:txBody>
      </p:sp>
      <p:sp>
        <p:nvSpPr>
          <p:cNvPr id="75" name="Rectangle 74">
            <a:extLst>
              <a:ext uri="{FF2B5EF4-FFF2-40B4-BE49-F238E27FC236}">
                <a16:creationId xmlns:a16="http://schemas.microsoft.com/office/drawing/2014/main" id="{48679117-65B7-4CD5-BCFA-BF3BB0361B88}"/>
              </a:ext>
            </a:extLst>
          </p:cNvPr>
          <p:cNvSpPr/>
          <p:nvPr/>
        </p:nvSpPr>
        <p:spPr>
          <a:xfrm>
            <a:off x="159557" y="733978"/>
            <a:ext cx="6418944" cy="369332"/>
          </a:xfrm>
          <a:prstGeom prst="rect">
            <a:avLst/>
          </a:prstGeom>
        </p:spPr>
        <p:txBody>
          <a:bodyPr wrap="square">
            <a:spAutoFit/>
          </a:bodyPr>
          <a:lstStyle/>
          <a:p>
            <a:r>
              <a:rPr lang="en-US" dirty="0">
                <a:latin typeface="Helvetica" panose="020B0604020202020204" pitchFamily="34" charset="0"/>
                <a:cs typeface="Helvetica" panose="020B0604020202020204" pitchFamily="34" charset="0"/>
              </a:rPr>
              <a:t>Automatically sorting data in groups of clusters</a:t>
            </a:r>
          </a:p>
        </p:txBody>
      </p:sp>
      <p:cxnSp>
        <p:nvCxnSpPr>
          <p:cNvPr id="82" name="Straight Arrow Connector 81">
            <a:extLst>
              <a:ext uri="{FF2B5EF4-FFF2-40B4-BE49-F238E27FC236}">
                <a16:creationId xmlns:a16="http://schemas.microsoft.com/office/drawing/2014/main" id="{F50B2649-501C-4BF9-95B4-3ACA1770E56A}"/>
              </a:ext>
            </a:extLst>
          </p:cNvPr>
          <p:cNvCxnSpPr>
            <a:stCxn id="40" idx="3"/>
            <a:endCxn id="44" idx="4"/>
          </p:cNvCxnSpPr>
          <p:nvPr/>
        </p:nvCxnSpPr>
        <p:spPr>
          <a:xfrm flipV="1">
            <a:off x="5533783" y="1829248"/>
            <a:ext cx="841584" cy="17001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224E56D9-2FA2-417B-8080-EEBC870A1286}"/>
              </a:ext>
            </a:extLst>
          </p:cNvPr>
          <p:cNvCxnSpPr>
            <a:stCxn id="40" idx="3"/>
            <a:endCxn id="41" idx="4"/>
          </p:cNvCxnSpPr>
          <p:nvPr/>
        </p:nvCxnSpPr>
        <p:spPr>
          <a:xfrm flipV="1">
            <a:off x="5533783" y="3159428"/>
            <a:ext cx="865171" cy="3699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8736986E-FB25-42F0-B91E-1929DB58021B}"/>
              </a:ext>
            </a:extLst>
          </p:cNvPr>
          <p:cNvCxnSpPr>
            <a:stCxn id="40" idx="3"/>
          </p:cNvCxnSpPr>
          <p:nvPr/>
        </p:nvCxnSpPr>
        <p:spPr>
          <a:xfrm>
            <a:off x="5533783" y="3529425"/>
            <a:ext cx="686829" cy="5578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F28CEBDA-8660-447F-8720-275DEB5A1FF4}"/>
              </a:ext>
            </a:extLst>
          </p:cNvPr>
          <p:cNvCxnSpPr>
            <a:stCxn id="40" idx="3"/>
          </p:cNvCxnSpPr>
          <p:nvPr/>
        </p:nvCxnSpPr>
        <p:spPr>
          <a:xfrm>
            <a:off x="5533783" y="3529425"/>
            <a:ext cx="824627" cy="17791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9" name="Rectangle: Rounded Corners 88">
            <a:extLst>
              <a:ext uri="{FF2B5EF4-FFF2-40B4-BE49-F238E27FC236}">
                <a16:creationId xmlns:a16="http://schemas.microsoft.com/office/drawing/2014/main" id="{8979116E-6E43-4242-A543-C53251BD3975}"/>
              </a:ext>
            </a:extLst>
          </p:cNvPr>
          <p:cNvSpPr/>
          <p:nvPr/>
        </p:nvSpPr>
        <p:spPr>
          <a:xfrm>
            <a:off x="7946511" y="4060117"/>
            <a:ext cx="362858" cy="319314"/>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Rounded Corners 89">
            <a:extLst>
              <a:ext uri="{FF2B5EF4-FFF2-40B4-BE49-F238E27FC236}">
                <a16:creationId xmlns:a16="http://schemas.microsoft.com/office/drawing/2014/main" id="{D633F976-B07E-4C8D-8CEA-745301519C1D}"/>
              </a:ext>
            </a:extLst>
          </p:cNvPr>
          <p:cNvSpPr/>
          <p:nvPr/>
        </p:nvSpPr>
        <p:spPr>
          <a:xfrm>
            <a:off x="7308737" y="4176654"/>
            <a:ext cx="362858" cy="319314"/>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Isosceles Triangle 90">
            <a:extLst>
              <a:ext uri="{FF2B5EF4-FFF2-40B4-BE49-F238E27FC236}">
                <a16:creationId xmlns:a16="http://schemas.microsoft.com/office/drawing/2014/main" id="{28A8A1C1-3022-4CDA-8D5E-F7CB87DC4EEA}"/>
              </a:ext>
            </a:extLst>
          </p:cNvPr>
          <p:cNvSpPr/>
          <p:nvPr/>
        </p:nvSpPr>
        <p:spPr>
          <a:xfrm>
            <a:off x="8392785" y="1034161"/>
            <a:ext cx="362858" cy="319314"/>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173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5FA634-CC3C-4FA9-AB1F-EF89038607DE}"/>
              </a:ext>
            </a:extLst>
          </p:cNvPr>
          <p:cNvSpPr>
            <a:spLocks noGrp="1"/>
          </p:cNvSpPr>
          <p:nvPr>
            <p:ph idx="1"/>
          </p:nvPr>
        </p:nvSpPr>
        <p:spPr>
          <a:xfrm>
            <a:off x="155176" y="1896720"/>
            <a:ext cx="3881803" cy="4338710"/>
          </a:xfrm>
        </p:spPr>
        <p:txBody>
          <a:bodyPr>
            <a:normAutofit/>
          </a:bodyPr>
          <a:lstStyle/>
          <a:p>
            <a:r>
              <a:rPr lang="en-US" sz="2400" b="0" dirty="0">
                <a:solidFill>
                  <a:srgbClr val="0070C0"/>
                </a:solidFill>
              </a:rPr>
              <a:t>Applications in diverse domains </a:t>
            </a:r>
          </a:p>
          <a:p>
            <a:pPr marL="457200" lvl="1" indent="0">
              <a:buNone/>
            </a:pPr>
            <a:endParaRPr lang="en-US" sz="2000" dirty="0"/>
          </a:p>
          <a:p>
            <a:r>
              <a:rPr lang="en-US" sz="2400" b="0" dirty="0"/>
              <a:t>Different clustering algorithms exist</a:t>
            </a:r>
          </a:p>
          <a:p>
            <a:pPr lvl="1"/>
            <a:r>
              <a:rPr lang="en-US" sz="2100" dirty="0" err="1"/>
              <a:t>Kmeans</a:t>
            </a:r>
            <a:endParaRPr lang="en-US" sz="2100" dirty="0"/>
          </a:p>
          <a:p>
            <a:pPr lvl="1"/>
            <a:r>
              <a:rPr lang="en-US" sz="2100" dirty="0" err="1"/>
              <a:t>Kmedoids</a:t>
            </a:r>
            <a:endParaRPr lang="en-US" sz="2100" dirty="0"/>
          </a:p>
          <a:p>
            <a:pPr lvl="1"/>
            <a:r>
              <a:rPr lang="en-US" sz="2100" dirty="0" err="1"/>
              <a:t>Hirerchical</a:t>
            </a:r>
            <a:r>
              <a:rPr lang="en-US" sz="2100" dirty="0"/>
              <a:t> clustering</a:t>
            </a:r>
          </a:p>
          <a:p>
            <a:pPr lvl="1"/>
            <a:r>
              <a:rPr lang="en-US" sz="2100" dirty="0"/>
              <a:t>DBSCAN</a:t>
            </a:r>
          </a:p>
        </p:txBody>
      </p:sp>
      <p:sp>
        <p:nvSpPr>
          <p:cNvPr id="4" name="Slide Number Placeholder 3">
            <a:extLst>
              <a:ext uri="{FF2B5EF4-FFF2-40B4-BE49-F238E27FC236}">
                <a16:creationId xmlns:a16="http://schemas.microsoft.com/office/drawing/2014/main" id="{1A95FCE6-267B-4570-8348-F160F9751791}"/>
              </a:ext>
            </a:extLst>
          </p:cNvPr>
          <p:cNvSpPr>
            <a:spLocks noGrp="1"/>
          </p:cNvSpPr>
          <p:nvPr>
            <p:ph type="sldNum" sz="quarter" idx="4"/>
          </p:nvPr>
        </p:nvSpPr>
        <p:spPr/>
        <p:txBody>
          <a:bodyPr/>
          <a:lstStyle/>
          <a:p>
            <a:fld id="{38CFBFC5-68E7-4431-8625-A5845C183C00}" type="slidenum">
              <a:rPr lang="en-US" smtClean="0"/>
              <a:pPr/>
              <a:t>11</a:t>
            </a:fld>
            <a:endParaRPr lang="en-US" dirty="0"/>
          </a:p>
        </p:txBody>
      </p:sp>
      <p:sp>
        <p:nvSpPr>
          <p:cNvPr id="5" name="Title 1">
            <a:extLst>
              <a:ext uri="{FF2B5EF4-FFF2-40B4-BE49-F238E27FC236}">
                <a16:creationId xmlns:a16="http://schemas.microsoft.com/office/drawing/2014/main" id="{6D62135C-B769-4258-A930-5E1446B5D59F}"/>
              </a:ext>
            </a:extLst>
          </p:cNvPr>
          <p:cNvSpPr>
            <a:spLocks noGrp="1"/>
          </p:cNvSpPr>
          <p:nvPr>
            <p:ph type="title"/>
          </p:nvPr>
        </p:nvSpPr>
        <p:spPr>
          <a:xfrm>
            <a:off x="321015" y="-17191"/>
            <a:ext cx="8229600" cy="667591"/>
          </a:xfrm>
        </p:spPr>
        <p:txBody>
          <a:bodyPr>
            <a:normAutofit/>
          </a:bodyPr>
          <a:lstStyle/>
          <a:p>
            <a:r>
              <a:rPr lang="en-US" sz="3600" b="0" dirty="0">
                <a:solidFill>
                  <a:srgbClr val="C00000"/>
                </a:solidFill>
              </a:rPr>
              <a:t>Clustering</a:t>
            </a:r>
          </a:p>
        </p:txBody>
      </p:sp>
      <p:sp>
        <p:nvSpPr>
          <p:cNvPr id="7" name="Rectangle 6">
            <a:extLst>
              <a:ext uri="{FF2B5EF4-FFF2-40B4-BE49-F238E27FC236}">
                <a16:creationId xmlns:a16="http://schemas.microsoft.com/office/drawing/2014/main" id="{47C88C70-0CE3-470D-98B2-33DA45A71766}"/>
              </a:ext>
            </a:extLst>
          </p:cNvPr>
          <p:cNvSpPr/>
          <p:nvPr/>
        </p:nvSpPr>
        <p:spPr>
          <a:xfrm>
            <a:off x="155176" y="698233"/>
            <a:ext cx="8512170" cy="830997"/>
          </a:xfrm>
          <a:prstGeom prst="rect">
            <a:avLst/>
          </a:prstGeom>
        </p:spPr>
        <p:txBody>
          <a:bodyPr wrap="square">
            <a:spAutoFit/>
          </a:bodyPr>
          <a:lstStyle/>
          <a:p>
            <a:r>
              <a:rPr lang="en-US" sz="2400" b="1" dirty="0">
                <a:solidFill>
                  <a:schemeClr val="bg1">
                    <a:lumMod val="50000"/>
                  </a:schemeClr>
                </a:solidFill>
              </a:rPr>
              <a:t>Clustering is the process of automatically segregating dataset into different groups based on commonalities (similarities).</a:t>
            </a:r>
          </a:p>
        </p:txBody>
      </p:sp>
      <p:pic>
        <p:nvPicPr>
          <p:cNvPr id="9" name="Picture 8">
            <a:extLst>
              <a:ext uri="{FF2B5EF4-FFF2-40B4-BE49-F238E27FC236}">
                <a16:creationId xmlns:a16="http://schemas.microsoft.com/office/drawing/2014/main" id="{8DC7FFE4-B8F1-4E37-88AC-FBEA785C0880}"/>
              </a:ext>
            </a:extLst>
          </p:cNvPr>
          <p:cNvPicPr>
            <a:picLocks noChangeAspect="1"/>
          </p:cNvPicPr>
          <p:nvPr/>
        </p:nvPicPr>
        <p:blipFill>
          <a:blip r:embed="rId3"/>
          <a:stretch>
            <a:fillRect/>
          </a:stretch>
        </p:blipFill>
        <p:spPr>
          <a:xfrm>
            <a:off x="6957022" y="1730125"/>
            <a:ext cx="1752600" cy="1752600"/>
          </a:xfrm>
          <a:prstGeom prst="rect">
            <a:avLst/>
          </a:prstGeom>
        </p:spPr>
      </p:pic>
      <p:pic>
        <p:nvPicPr>
          <p:cNvPr id="10" name="Picture 9">
            <a:extLst>
              <a:ext uri="{FF2B5EF4-FFF2-40B4-BE49-F238E27FC236}">
                <a16:creationId xmlns:a16="http://schemas.microsoft.com/office/drawing/2014/main" id="{D854E347-DA26-4E5F-940C-1AB42782D02B}"/>
              </a:ext>
            </a:extLst>
          </p:cNvPr>
          <p:cNvPicPr>
            <a:picLocks noChangeAspect="1"/>
          </p:cNvPicPr>
          <p:nvPr/>
        </p:nvPicPr>
        <p:blipFill>
          <a:blip r:embed="rId4"/>
          <a:stretch>
            <a:fillRect/>
          </a:stretch>
        </p:blipFill>
        <p:spPr>
          <a:xfrm>
            <a:off x="6866315" y="3828685"/>
            <a:ext cx="1934015" cy="1448644"/>
          </a:xfrm>
          <a:prstGeom prst="rect">
            <a:avLst/>
          </a:prstGeom>
        </p:spPr>
      </p:pic>
      <p:pic>
        <p:nvPicPr>
          <p:cNvPr id="14" name="Picture 13">
            <a:extLst>
              <a:ext uri="{FF2B5EF4-FFF2-40B4-BE49-F238E27FC236}">
                <a16:creationId xmlns:a16="http://schemas.microsoft.com/office/drawing/2014/main" id="{A19962B5-8BAE-4575-BD04-11C9620F562F}"/>
              </a:ext>
            </a:extLst>
          </p:cNvPr>
          <p:cNvPicPr>
            <a:picLocks noChangeAspect="1"/>
          </p:cNvPicPr>
          <p:nvPr/>
        </p:nvPicPr>
        <p:blipFill>
          <a:blip r:embed="rId5"/>
          <a:stretch>
            <a:fillRect/>
          </a:stretch>
        </p:blipFill>
        <p:spPr>
          <a:xfrm>
            <a:off x="4121889" y="5518636"/>
            <a:ext cx="1881346" cy="830997"/>
          </a:xfrm>
          <a:prstGeom prst="rect">
            <a:avLst/>
          </a:prstGeom>
        </p:spPr>
      </p:pic>
      <p:pic>
        <p:nvPicPr>
          <p:cNvPr id="15" name="Picture 14">
            <a:extLst>
              <a:ext uri="{FF2B5EF4-FFF2-40B4-BE49-F238E27FC236}">
                <a16:creationId xmlns:a16="http://schemas.microsoft.com/office/drawing/2014/main" id="{E6C5C233-C097-4977-B8E9-6087D874838A}"/>
              </a:ext>
            </a:extLst>
          </p:cNvPr>
          <p:cNvPicPr>
            <a:picLocks noChangeAspect="1"/>
          </p:cNvPicPr>
          <p:nvPr/>
        </p:nvPicPr>
        <p:blipFill>
          <a:blip r:embed="rId6"/>
          <a:stretch>
            <a:fillRect/>
          </a:stretch>
        </p:blipFill>
        <p:spPr>
          <a:xfrm>
            <a:off x="3951520" y="1662224"/>
            <a:ext cx="2893640" cy="1864627"/>
          </a:xfrm>
          <a:prstGeom prst="rect">
            <a:avLst/>
          </a:prstGeom>
        </p:spPr>
      </p:pic>
      <p:pic>
        <p:nvPicPr>
          <p:cNvPr id="17" name="Content Placeholder 3">
            <a:extLst>
              <a:ext uri="{FF2B5EF4-FFF2-40B4-BE49-F238E27FC236}">
                <a16:creationId xmlns:a16="http://schemas.microsoft.com/office/drawing/2014/main" id="{C0C8907F-668E-4306-927E-B867C4D460A6}"/>
              </a:ext>
            </a:extLst>
          </p:cNvPr>
          <p:cNvPicPr>
            <a:picLocks noChangeAspect="1"/>
          </p:cNvPicPr>
          <p:nvPr/>
        </p:nvPicPr>
        <p:blipFill>
          <a:blip r:embed="rId7"/>
          <a:stretch>
            <a:fillRect/>
          </a:stretch>
        </p:blipFill>
        <p:spPr>
          <a:xfrm>
            <a:off x="3951520" y="3715814"/>
            <a:ext cx="2634349" cy="1663509"/>
          </a:xfrm>
          <a:prstGeom prst="rect">
            <a:avLst/>
          </a:prstGeom>
        </p:spPr>
      </p:pic>
      <p:pic>
        <p:nvPicPr>
          <p:cNvPr id="1026" name="Picture 2" descr="cucumber-farmer-7922i.PNG">
            <a:extLst>
              <a:ext uri="{FF2B5EF4-FFF2-40B4-BE49-F238E27FC236}">
                <a16:creationId xmlns:a16="http://schemas.microsoft.com/office/drawing/2014/main" id="{3203FEB3-3A17-410D-8B81-E0659C9327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66315" y="5379323"/>
            <a:ext cx="1504314" cy="856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150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362"/>
            <a:ext cx="8229600" cy="619281"/>
          </a:xfrm>
        </p:spPr>
        <p:txBody>
          <a:bodyPr>
            <a:normAutofit fontScale="90000"/>
          </a:bodyPr>
          <a:lstStyle/>
          <a:p>
            <a:r>
              <a:rPr lang="en-US" sz="3600" b="0" spc="-85" dirty="0">
                <a:solidFill>
                  <a:srgbClr val="C00000"/>
                </a:solidFill>
              </a:rPr>
              <a:t>K-Means Algorithm</a:t>
            </a:r>
            <a:endParaRPr lang="en-US" sz="3600" b="0" dirty="0">
              <a:solidFill>
                <a:srgbClr val="C0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1036" y="1691043"/>
            <a:ext cx="7119221" cy="1666638"/>
          </a:xfrm>
        </p:spPr>
      </p:pic>
    </p:spTree>
    <p:extLst>
      <p:ext uri="{BB962C8B-B14F-4D97-AF65-F5344CB8AC3E}">
        <p14:creationId xmlns:p14="http://schemas.microsoft.com/office/powerpoint/2010/main" val="315713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F9705-AA90-4960-9ABD-D3F744A6A155}"/>
              </a:ext>
            </a:extLst>
          </p:cNvPr>
          <p:cNvSpPr>
            <a:spLocks noGrp="1"/>
          </p:cNvSpPr>
          <p:nvPr>
            <p:ph type="title"/>
          </p:nvPr>
        </p:nvSpPr>
        <p:spPr>
          <a:xfrm>
            <a:off x="457200" y="0"/>
            <a:ext cx="8229600" cy="690806"/>
          </a:xfrm>
        </p:spPr>
        <p:txBody>
          <a:bodyPr>
            <a:normAutofit/>
          </a:bodyPr>
          <a:lstStyle/>
          <a:p>
            <a:r>
              <a:rPr lang="en-US" sz="3600" b="0" dirty="0">
                <a:solidFill>
                  <a:srgbClr val="C00000"/>
                </a:solidFill>
              </a:rPr>
              <a:t>Descriptive Analytics with Python</a:t>
            </a:r>
          </a:p>
        </p:txBody>
      </p:sp>
      <p:sp>
        <p:nvSpPr>
          <p:cNvPr id="3" name="Content Placeholder 2">
            <a:extLst>
              <a:ext uri="{FF2B5EF4-FFF2-40B4-BE49-F238E27FC236}">
                <a16:creationId xmlns:a16="http://schemas.microsoft.com/office/drawing/2014/main" id="{5B22C603-E8BC-4F6F-AD17-D5F8D7292943}"/>
              </a:ext>
            </a:extLst>
          </p:cNvPr>
          <p:cNvSpPr>
            <a:spLocks noGrp="1"/>
          </p:cNvSpPr>
          <p:nvPr>
            <p:ph idx="1"/>
          </p:nvPr>
        </p:nvSpPr>
        <p:spPr>
          <a:xfrm>
            <a:off x="457200" y="1123122"/>
            <a:ext cx="8229600" cy="4315570"/>
          </a:xfrm>
        </p:spPr>
        <p:txBody>
          <a:bodyPr>
            <a:normAutofit/>
          </a:bodyPr>
          <a:lstStyle/>
          <a:p>
            <a:r>
              <a:rPr lang="en-US" b="0" dirty="0"/>
              <a:t>Please go to the link below</a:t>
            </a:r>
          </a:p>
          <a:p>
            <a:pPr lvl="1"/>
            <a:r>
              <a:rPr lang="en-US" dirty="0"/>
              <a:t>Tinyurl.com/</a:t>
            </a:r>
            <a:r>
              <a:rPr lang="en-US" dirty="0" err="1"/>
              <a:t>ece</a:t>
            </a:r>
            <a:r>
              <a:rPr lang="en-US" dirty="0"/>
              <a:t>-</a:t>
            </a:r>
            <a:r>
              <a:rPr lang="en-US" dirty="0" err="1"/>
              <a:t>bdata</a:t>
            </a:r>
            <a:r>
              <a:rPr lang="en-US" dirty="0"/>
              <a:t>-python/</a:t>
            </a:r>
          </a:p>
          <a:p>
            <a:pPr marL="457200" lvl="1" indent="0">
              <a:buNone/>
            </a:pPr>
            <a:endParaRPr lang="en-US" dirty="0"/>
          </a:p>
          <a:p>
            <a:r>
              <a:rPr lang="en-US" b="0" dirty="0"/>
              <a:t>Download the folder</a:t>
            </a:r>
          </a:p>
          <a:p>
            <a:pPr lvl="1"/>
            <a:r>
              <a:rPr lang="en-US" dirty="0"/>
              <a:t>DA-Python</a:t>
            </a:r>
          </a:p>
          <a:p>
            <a:pPr lvl="1"/>
            <a:endParaRPr lang="en-US" b="0" dirty="0"/>
          </a:p>
          <a:p>
            <a:r>
              <a:rPr lang="en-US" b="0" dirty="0"/>
              <a:t>Open </a:t>
            </a:r>
            <a:r>
              <a:rPr lang="en-US" b="0" dirty="0" err="1"/>
              <a:t>Jupyter</a:t>
            </a:r>
            <a:r>
              <a:rPr lang="en-US" b="0" dirty="0"/>
              <a:t> notebooks related to ARM and Clustering using Anaconda</a:t>
            </a:r>
            <a:endParaRPr lang="en-US" dirty="0"/>
          </a:p>
          <a:p>
            <a:pPr lvl="1"/>
            <a:endParaRPr lang="en-US" b="0" dirty="0"/>
          </a:p>
          <a:p>
            <a:pPr lvl="1"/>
            <a:endParaRPr lang="en-US" dirty="0"/>
          </a:p>
        </p:txBody>
      </p:sp>
      <p:sp>
        <p:nvSpPr>
          <p:cNvPr id="4" name="Slide Number Placeholder 3">
            <a:extLst>
              <a:ext uri="{FF2B5EF4-FFF2-40B4-BE49-F238E27FC236}">
                <a16:creationId xmlns:a16="http://schemas.microsoft.com/office/drawing/2014/main" id="{ED24F9A8-F501-459D-91BE-B2AF975A372F}"/>
              </a:ext>
            </a:extLst>
          </p:cNvPr>
          <p:cNvSpPr>
            <a:spLocks noGrp="1"/>
          </p:cNvSpPr>
          <p:nvPr>
            <p:ph type="sldNum" sz="quarter" idx="4"/>
          </p:nvPr>
        </p:nvSpPr>
        <p:spPr/>
        <p:txBody>
          <a:bodyPr/>
          <a:lstStyle/>
          <a:p>
            <a:fld id="{38CFBFC5-68E7-4431-8625-A5845C183C00}" type="slidenum">
              <a:rPr lang="en-US" smtClean="0"/>
              <a:pPr/>
              <a:t>13</a:t>
            </a:fld>
            <a:endParaRPr lang="en-US" dirty="0"/>
          </a:p>
        </p:txBody>
      </p:sp>
    </p:spTree>
    <p:extLst>
      <p:ext uri="{BB962C8B-B14F-4D97-AF65-F5344CB8AC3E}">
        <p14:creationId xmlns:p14="http://schemas.microsoft.com/office/powerpoint/2010/main" val="615688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F861ED-34C7-4F79-B5E6-42C7E4328F70}"/>
              </a:ext>
            </a:extLst>
          </p:cNvPr>
          <p:cNvSpPr>
            <a:spLocks noGrp="1"/>
          </p:cNvSpPr>
          <p:nvPr>
            <p:ph idx="1"/>
          </p:nvPr>
        </p:nvSpPr>
        <p:spPr>
          <a:xfrm>
            <a:off x="2819400" y="2735580"/>
            <a:ext cx="3505200" cy="1386839"/>
          </a:xfrm>
        </p:spPr>
        <p:txBody>
          <a:bodyPr/>
          <a:lstStyle/>
          <a:p>
            <a:pPr marL="0" indent="0" algn="ctr">
              <a:buNone/>
            </a:pPr>
            <a:r>
              <a:rPr lang="en-US" dirty="0">
                <a:solidFill>
                  <a:schemeClr val="accent2">
                    <a:lumMod val="60000"/>
                    <a:lumOff val="40000"/>
                  </a:schemeClr>
                </a:solidFill>
              </a:rPr>
              <a:t>Thank You </a:t>
            </a:r>
            <a:r>
              <a:rPr lang="en-US" dirty="0">
                <a:solidFill>
                  <a:schemeClr val="accent2">
                    <a:lumMod val="60000"/>
                    <a:lumOff val="40000"/>
                  </a:schemeClr>
                </a:solidFill>
                <a:sym typeface="Wingdings" panose="05000000000000000000" pitchFamily="2" charset="2"/>
              </a:rPr>
              <a:t> </a:t>
            </a:r>
            <a:endParaRPr lang="en-US" dirty="0">
              <a:solidFill>
                <a:schemeClr val="accent2">
                  <a:lumMod val="60000"/>
                  <a:lumOff val="40000"/>
                </a:schemeClr>
              </a:solidFill>
            </a:endParaRPr>
          </a:p>
          <a:p>
            <a:pPr marL="0" indent="0" algn="ctr">
              <a:buNone/>
            </a:pPr>
            <a:r>
              <a:rPr lang="en-US" dirty="0">
                <a:solidFill>
                  <a:schemeClr val="accent3"/>
                </a:solidFill>
              </a:rPr>
              <a:t>Any questions?</a:t>
            </a:r>
          </a:p>
        </p:txBody>
      </p:sp>
      <p:sp>
        <p:nvSpPr>
          <p:cNvPr id="4" name="Slide Number Placeholder 3">
            <a:extLst>
              <a:ext uri="{FF2B5EF4-FFF2-40B4-BE49-F238E27FC236}">
                <a16:creationId xmlns:a16="http://schemas.microsoft.com/office/drawing/2014/main" id="{B9AA5540-6809-4044-9D80-17A32CF7691D}"/>
              </a:ext>
            </a:extLst>
          </p:cNvPr>
          <p:cNvSpPr>
            <a:spLocks noGrp="1"/>
          </p:cNvSpPr>
          <p:nvPr>
            <p:ph type="sldNum" sz="quarter" idx="4"/>
          </p:nvPr>
        </p:nvSpPr>
        <p:spPr/>
        <p:txBody>
          <a:bodyPr/>
          <a:lstStyle/>
          <a:p>
            <a:fld id="{38CFBFC5-68E7-4431-8625-A5845C183C00}" type="slidenum">
              <a:rPr lang="en-US" smtClean="0"/>
              <a:pPr/>
              <a:t>14</a:t>
            </a:fld>
            <a:endParaRPr lang="en-US" dirty="0"/>
          </a:p>
        </p:txBody>
      </p:sp>
      <p:sp>
        <p:nvSpPr>
          <p:cNvPr id="2" name="AutoShape 2" descr="cucumber-farmer-96y1f.PNG">
            <a:extLst>
              <a:ext uri="{FF2B5EF4-FFF2-40B4-BE49-F238E27FC236}">
                <a16:creationId xmlns:a16="http://schemas.microsoft.com/office/drawing/2014/main" id="{AE18C618-21D8-42BA-B21D-E4575A570EB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23583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46DC07-0B08-43F0-BE93-5A0E3E4B74F6}"/>
              </a:ext>
            </a:extLst>
          </p:cNvPr>
          <p:cNvSpPr>
            <a:spLocks noGrp="1"/>
          </p:cNvSpPr>
          <p:nvPr>
            <p:ph type="sldNum" sz="quarter" idx="4"/>
          </p:nvPr>
        </p:nvSpPr>
        <p:spPr/>
        <p:txBody>
          <a:bodyPr/>
          <a:lstStyle/>
          <a:p>
            <a:fld id="{38CFBFC5-68E7-4431-8625-A5845C183C00}" type="slidenum">
              <a:rPr lang="en-US" smtClean="0"/>
              <a:pPr/>
              <a:t>15</a:t>
            </a:fld>
            <a:endParaRPr lang="en-US" dirty="0"/>
          </a:p>
        </p:txBody>
      </p:sp>
      <p:pic>
        <p:nvPicPr>
          <p:cNvPr id="3074" name="Picture 2" descr="cucumber-farmer-96y1f.PNG">
            <a:extLst>
              <a:ext uri="{FF2B5EF4-FFF2-40B4-BE49-F238E27FC236}">
                <a16:creationId xmlns:a16="http://schemas.microsoft.com/office/drawing/2014/main" id="{1D00259D-05E6-469F-99FD-0650627FA9C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90750" y="1938337"/>
            <a:ext cx="4762500" cy="363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145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A472F-78F1-4B73-B8C8-9C4144BC4FE0}"/>
              </a:ext>
            </a:extLst>
          </p:cNvPr>
          <p:cNvSpPr>
            <a:spLocks noGrp="1"/>
          </p:cNvSpPr>
          <p:nvPr>
            <p:ph type="title"/>
          </p:nvPr>
        </p:nvSpPr>
        <p:spPr>
          <a:xfrm>
            <a:off x="457200" y="-18631"/>
            <a:ext cx="8229600" cy="580119"/>
          </a:xfrm>
        </p:spPr>
        <p:txBody>
          <a:bodyPr>
            <a:noAutofit/>
          </a:bodyPr>
          <a:lstStyle/>
          <a:p>
            <a:r>
              <a:rPr lang="en-US" sz="3600" b="0" dirty="0">
                <a:solidFill>
                  <a:srgbClr val="C00000"/>
                </a:solidFill>
              </a:rPr>
              <a:t>Supervised vs Unsupervised</a:t>
            </a:r>
          </a:p>
        </p:txBody>
      </p:sp>
      <p:sp>
        <p:nvSpPr>
          <p:cNvPr id="3" name="Content Placeholder 2">
            <a:extLst>
              <a:ext uri="{FF2B5EF4-FFF2-40B4-BE49-F238E27FC236}">
                <a16:creationId xmlns:a16="http://schemas.microsoft.com/office/drawing/2014/main" id="{F1CCE2CD-0921-46F7-9E2B-80A26928B5C4}"/>
              </a:ext>
            </a:extLst>
          </p:cNvPr>
          <p:cNvSpPr>
            <a:spLocks noGrp="1"/>
          </p:cNvSpPr>
          <p:nvPr>
            <p:ph idx="1"/>
          </p:nvPr>
        </p:nvSpPr>
        <p:spPr>
          <a:xfrm>
            <a:off x="457200" y="1600201"/>
            <a:ext cx="4299626" cy="4315570"/>
          </a:xfrm>
        </p:spPr>
        <p:txBody>
          <a:bodyPr/>
          <a:lstStyle/>
          <a:p>
            <a:endParaRPr lang="en-US" dirty="0"/>
          </a:p>
        </p:txBody>
      </p:sp>
      <p:sp>
        <p:nvSpPr>
          <p:cNvPr id="4" name="Slide Number Placeholder 3">
            <a:extLst>
              <a:ext uri="{FF2B5EF4-FFF2-40B4-BE49-F238E27FC236}">
                <a16:creationId xmlns:a16="http://schemas.microsoft.com/office/drawing/2014/main" id="{0EB64538-73E7-482D-9730-859BAE28169F}"/>
              </a:ext>
            </a:extLst>
          </p:cNvPr>
          <p:cNvSpPr>
            <a:spLocks noGrp="1"/>
          </p:cNvSpPr>
          <p:nvPr>
            <p:ph type="sldNum" sz="quarter" idx="4"/>
          </p:nvPr>
        </p:nvSpPr>
        <p:spPr/>
        <p:txBody>
          <a:bodyPr/>
          <a:lstStyle/>
          <a:p>
            <a:fld id="{38CFBFC5-68E7-4431-8625-A5845C183C00}" type="slidenum">
              <a:rPr lang="en-US" smtClean="0"/>
              <a:pPr/>
              <a:t>2</a:t>
            </a:fld>
            <a:endParaRPr lang="en-US" dirty="0"/>
          </a:p>
        </p:txBody>
      </p:sp>
      <p:pic>
        <p:nvPicPr>
          <p:cNvPr id="5" name="Picture 4">
            <a:extLst>
              <a:ext uri="{FF2B5EF4-FFF2-40B4-BE49-F238E27FC236}">
                <a16:creationId xmlns:a16="http://schemas.microsoft.com/office/drawing/2014/main" id="{DFB0EA70-6178-4C9E-BCB2-74E1CAAC17C7}"/>
              </a:ext>
            </a:extLst>
          </p:cNvPr>
          <p:cNvPicPr>
            <a:picLocks noChangeAspect="1"/>
          </p:cNvPicPr>
          <p:nvPr/>
        </p:nvPicPr>
        <p:blipFill>
          <a:blip r:embed="rId3"/>
          <a:stretch>
            <a:fillRect/>
          </a:stretch>
        </p:blipFill>
        <p:spPr>
          <a:xfrm>
            <a:off x="0" y="1119771"/>
            <a:ext cx="9144000" cy="5079492"/>
          </a:xfrm>
          <a:prstGeom prst="rect">
            <a:avLst/>
          </a:prstGeom>
        </p:spPr>
      </p:pic>
      <p:sp>
        <p:nvSpPr>
          <p:cNvPr id="6" name="TextBox 5">
            <a:extLst>
              <a:ext uri="{FF2B5EF4-FFF2-40B4-BE49-F238E27FC236}">
                <a16:creationId xmlns:a16="http://schemas.microsoft.com/office/drawing/2014/main" id="{31FCE98C-966D-479F-AB45-9874E61A1CFD}"/>
              </a:ext>
            </a:extLst>
          </p:cNvPr>
          <p:cNvSpPr txBox="1"/>
          <p:nvPr/>
        </p:nvSpPr>
        <p:spPr>
          <a:xfrm>
            <a:off x="1293779" y="844980"/>
            <a:ext cx="1488356" cy="369332"/>
          </a:xfrm>
          <a:prstGeom prst="rect">
            <a:avLst/>
          </a:prstGeom>
          <a:noFill/>
        </p:spPr>
        <p:txBody>
          <a:bodyPr wrap="none" rtlCol="0">
            <a:spAutoFit/>
          </a:bodyPr>
          <a:lstStyle/>
          <a:p>
            <a:r>
              <a:rPr lang="en-US" b="1" dirty="0"/>
              <a:t>Labelled Data</a:t>
            </a:r>
          </a:p>
        </p:txBody>
      </p:sp>
      <p:sp>
        <p:nvSpPr>
          <p:cNvPr id="7" name="TextBox 6">
            <a:extLst>
              <a:ext uri="{FF2B5EF4-FFF2-40B4-BE49-F238E27FC236}">
                <a16:creationId xmlns:a16="http://schemas.microsoft.com/office/drawing/2014/main" id="{EBFA1A3A-3A15-48DB-8285-CE67789DE7CC}"/>
              </a:ext>
            </a:extLst>
          </p:cNvPr>
          <p:cNvSpPr txBox="1"/>
          <p:nvPr/>
        </p:nvSpPr>
        <p:spPr>
          <a:xfrm>
            <a:off x="6027907" y="869275"/>
            <a:ext cx="1816972" cy="369332"/>
          </a:xfrm>
          <a:prstGeom prst="rect">
            <a:avLst/>
          </a:prstGeom>
          <a:noFill/>
        </p:spPr>
        <p:txBody>
          <a:bodyPr wrap="none" rtlCol="0">
            <a:spAutoFit/>
          </a:bodyPr>
          <a:lstStyle/>
          <a:p>
            <a:r>
              <a:rPr lang="en-US" b="1" dirty="0"/>
              <a:t>No Labelled Data</a:t>
            </a:r>
          </a:p>
        </p:txBody>
      </p:sp>
    </p:spTree>
    <p:extLst>
      <p:ext uri="{BB962C8B-B14F-4D97-AF65-F5344CB8AC3E}">
        <p14:creationId xmlns:p14="http://schemas.microsoft.com/office/powerpoint/2010/main" val="135811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07F7-3BCF-48A1-86AC-E251FC4162F0}"/>
              </a:ext>
            </a:extLst>
          </p:cNvPr>
          <p:cNvSpPr>
            <a:spLocks noGrp="1"/>
          </p:cNvSpPr>
          <p:nvPr>
            <p:ph type="title"/>
          </p:nvPr>
        </p:nvSpPr>
        <p:spPr>
          <a:xfrm>
            <a:off x="244522" y="38959"/>
            <a:ext cx="8949916" cy="690806"/>
          </a:xfrm>
        </p:spPr>
        <p:txBody>
          <a:bodyPr>
            <a:normAutofit/>
          </a:bodyPr>
          <a:lstStyle/>
          <a:p>
            <a:r>
              <a:rPr lang="en-US" sz="3600" b="0" dirty="0">
                <a:solidFill>
                  <a:srgbClr val="C00000"/>
                </a:solidFill>
              </a:rPr>
              <a:t>Unsupervised Learning Techniques</a:t>
            </a:r>
            <a:endParaRPr lang="en-US" sz="3600" b="0" dirty="0"/>
          </a:p>
        </p:txBody>
      </p:sp>
      <p:sp>
        <p:nvSpPr>
          <p:cNvPr id="3" name="Content Placeholder 2">
            <a:extLst>
              <a:ext uri="{FF2B5EF4-FFF2-40B4-BE49-F238E27FC236}">
                <a16:creationId xmlns:a16="http://schemas.microsoft.com/office/drawing/2014/main" id="{2E0A6B41-2925-42BA-A575-BB6723E09BD7}"/>
              </a:ext>
            </a:extLst>
          </p:cNvPr>
          <p:cNvSpPr>
            <a:spLocks noGrp="1"/>
          </p:cNvSpPr>
          <p:nvPr>
            <p:ph idx="1"/>
          </p:nvPr>
        </p:nvSpPr>
        <p:spPr>
          <a:xfrm>
            <a:off x="224311" y="879831"/>
            <a:ext cx="4863830" cy="5230090"/>
          </a:xfrm>
        </p:spPr>
        <p:txBody>
          <a:bodyPr>
            <a:normAutofit lnSpcReduction="10000"/>
          </a:bodyPr>
          <a:lstStyle/>
          <a:p>
            <a:r>
              <a:rPr lang="en-US" sz="2400" dirty="0"/>
              <a:t>Association Rules Mining (ARM)</a:t>
            </a:r>
          </a:p>
          <a:p>
            <a:pPr lvl="1"/>
            <a:r>
              <a:rPr lang="en-US" sz="2000" dirty="0"/>
              <a:t>Co-occurrences of items/item sets</a:t>
            </a:r>
          </a:p>
          <a:p>
            <a:pPr lvl="1"/>
            <a:r>
              <a:rPr lang="en-US" sz="2000" dirty="0"/>
              <a:t>Objective is not to predict occurrence of item, but to find usable, hidden patterns</a:t>
            </a:r>
          </a:p>
          <a:p>
            <a:endParaRPr lang="en-US" dirty="0"/>
          </a:p>
          <a:p>
            <a:endParaRPr lang="en-US" dirty="0"/>
          </a:p>
          <a:p>
            <a:r>
              <a:rPr lang="en-US" sz="2400" dirty="0"/>
              <a:t>Clustering</a:t>
            </a:r>
            <a:r>
              <a:rPr lang="en-US" sz="2800" dirty="0"/>
              <a:t> </a:t>
            </a:r>
          </a:p>
          <a:p>
            <a:pPr lvl="1"/>
            <a:r>
              <a:rPr lang="en-US" sz="2000" dirty="0"/>
              <a:t>Automatically segregate dataset into groups</a:t>
            </a:r>
          </a:p>
          <a:p>
            <a:pPr lvl="1"/>
            <a:r>
              <a:rPr lang="en-US" sz="2000" dirty="0"/>
              <a:t>Ex: automatically classify news articles</a:t>
            </a:r>
          </a:p>
          <a:p>
            <a:endParaRPr lang="en-US" dirty="0"/>
          </a:p>
        </p:txBody>
      </p:sp>
      <p:sp>
        <p:nvSpPr>
          <p:cNvPr id="4" name="Slide Number Placeholder 3">
            <a:extLst>
              <a:ext uri="{FF2B5EF4-FFF2-40B4-BE49-F238E27FC236}">
                <a16:creationId xmlns:a16="http://schemas.microsoft.com/office/drawing/2014/main" id="{8C0CF9A6-14CC-494E-B9F9-ED65AB664A69}"/>
              </a:ext>
            </a:extLst>
          </p:cNvPr>
          <p:cNvSpPr>
            <a:spLocks noGrp="1"/>
          </p:cNvSpPr>
          <p:nvPr>
            <p:ph type="sldNum" sz="quarter" idx="4"/>
          </p:nvPr>
        </p:nvSpPr>
        <p:spPr/>
        <p:txBody>
          <a:bodyPr/>
          <a:lstStyle/>
          <a:p>
            <a:fld id="{38CFBFC5-68E7-4431-8625-A5845C183C00}" type="slidenum">
              <a:rPr lang="en-US" smtClean="0"/>
              <a:pPr/>
              <a:t>3</a:t>
            </a:fld>
            <a:endParaRPr lang="en-US" dirty="0"/>
          </a:p>
        </p:txBody>
      </p:sp>
      <p:pic>
        <p:nvPicPr>
          <p:cNvPr id="50" name="Picture 6" descr="Image result for cellphone and accessories bundle sale">
            <a:extLst>
              <a:ext uri="{FF2B5EF4-FFF2-40B4-BE49-F238E27FC236}">
                <a16:creationId xmlns:a16="http://schemas.microsoft.com/office/drawing/2014/main" id="{803F6F12-5E34-44E7-913B-69530460FA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6677" y="879831"/>
            <a:ext cx="1937062" cy="1422780"/>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C74D422-EE29-4EFA-81D1-80E2FA63D4D6}"/>
              </a:ext>
            </a:extLst>
          </p:cNvPr>
          <p:cNvPicPr>
            <a:picLocks noChangeAspect="1"/>
          </p:cNvPicPr>
          <p:nvPr/>
        </p:nvPicPr>
        <p:blipFill>
          <a:blip r:embed="rId4"/>
          <a:stretch>
            <a:fillRect/>
          </a:stretch>
        </p:blipFill>
        <p:spPr>
          <a:xfrm>
            <a:off x="5088141" y="2831123"/>
            <a:ext cx="3968779" cy="3542058"/>
          </a:xfrm>
          <a:prstGeom prst="rect">
            <a:avLst/>
          </a:prstGeom>
        </p:spPr>
      </p:pic>
    </p:spTree>
    <p:extLst>
      <p:ext uri="{BB962C8B-B14F-4D97-AF65-F5344CB8AC3E}">
        <p14:creationId xmlns:p14="http://schemas.microsoft.com/office/powerpoint/2010/main" val="2410670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2513"/>
            <a:ext cx="8229600" cy="816133"/>
          </a:xfrm>
        </p:spPr>
        <p:txBody>
          <a:bodyPr>
            <a:normAutofit/>
          </a:bodyPr>
          <a:lstStyle/>
          <a:p>
            <a:r>
              <a:rPr lang="en-US" sz="3600" b="0" dirty="0">
                <a:solidFill>
                  <a:srgbClr val="C00000"/>
                </a:solidFill>
              </a:rPr>
              <a:t>ARM</a:t>
            </a:r>
          </a:p>
        </p:txBody>
      </p:sp>
      <p:sp>
        <p:nvSpPr>
          <p:cNvPr id="7" name="Content Placeholder 6"/>
          <p:cNvSpPr>
            <a:spLocks noGrp="1"/>
          </p:cNvSpPr>
          <p:nvPr>
            <p:ph idx="1"/>
          </p:nvPr>
        </p:nvSpPr>
        <p:spPr>
          <a:xfrm>
            <a:off x="152400" y="633288"/>
            <a:ext cx="8839200" cy="5615111"/>
          </a:xfrm>
        </p:spPr>
        <p:txBody>
          <a:bodyPr>
            <a:normAutofit fontScale="77500" lnSpcReduction="20000"/>
          </a:bodyPr>
          <a:lstStyle/>
          <a:p>
            <a:endParaRPr lang="en-US" dirty="0"/>
          </a:p>
          <a:p>
            <a:r>
              <a:rPr lang="en-US" dirty="0"/>
              <a:t>Obvious Ones:</a:t>
            </a:r>
          </a:p>
          <a:p>
            <a:endParaRPr lang="en-US" dirty="0"/>
          </a:p>
          <a:p>
            <a:r>
              <a:rPr lang="en-US" dirty="0"/>
              <a:t>Not so obvious</a:t>
            </a:r>
          </a:p>
          <a:p>
            <a:pPr lvl="1"/>
            <a:r>
              <a:rPr lang="en-US" dirty="0"/>
              <a:t>Prized discoveries</a:t>
            </a:r>
          </a:p>
          <a:p>
            <a:pPr lvl="1"/>
            <a:r>
              <a:rPr lang="en-US" dirty="0"/>
              <a:t>Business can profit from </a:t>
            </a:r>
          </a:p>
          <a:p>
            <a:endParaRPr lang="en-US" dirty="0"/>
          </a:p>
          <a:p>
            <a:r>
              <a:rPr lang="en-US" dirty="0"/>
              <a:t>Advantages</a:t>
            </a:r>
          </a:p>
          <a:p>
            <a:pPr lvl="1"/>
            <a:r>
              <a:rPr lang="en-US" dirty="0"/>
              <a:t>Bundle Pricing</a:t>
            </a:r>
          </a:p>
          <a:p>
            <a:pPr lvl="1"/>
            <a:r>
              <a:rPr lang="en-US" dirty="0"/>
              <a:t>Product placement</a:t>
            </a:r>
          </a:p>
          <a:p>
            <a:pPr lvl="1"/>
            <a:r>
              <a:rPr lang="en-US" dirty="0"/>
              <a:t>Shelf space optimization </a:t>
            </a:r>
          </a:p>
          <a:p>
            <a:pPr lvl="1"/>
            <a:endParaRPr lang="en-US" dirty="0"/>
          </a:p>
          <a:p>
            <a:r>
              <a:rPr lang="en-US" dirty="0"/>
              <a:t>Downside</a:t>
            </a:r>
          </a:p>
          <a:p>
            <a:pPr lvl="1"/>
            <a:r>
              <a:rPr lang="en-US" dirty="0"/>
              <a:t>May also lead to spurious relationships when dealing with data with billions of transactions</a:t>
            </a:r>
          </a:p>
        </p:txBody>
      </p:sp>
      <p:pic>
        <p:nvPicPr>
          <p:cNvPr id="11" name="Picture 4" descr="Image result for diapers, wipes, formula bund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8979" y="754911"/>
            <a:ext cx="1923636" cy="100400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cellphone and accessories bundle sa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4667" y="633289"/>
            <a:ext cx="1314046" cy="119551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turkey burgers fries drin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15637" y="693620"/>
            <a:ext cx="1437364" cy="10652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beer and diape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33987" y="1949189"/>
            <a:ext cx="1417983" cy="9485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BEER AND DIAPER">
            <a:extLst>
              <a:ext uri="{FF2B5EF4-FFF2-40B4-BE49-F238E27FC236}">
                <a16:creationId xmlns:a16="http://schemas.microsoft.com/office/drawing/2014/main" id="{9F1506A4-5E67-40DB-AD87-55DD58D5DA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3987" y="3084369"/>
            <a:ext cx="4512448" cy="2169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96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36"/>
                                        </p:tgtEl>
                                        <p:attrNameLst>
                                          <p:attrName>style.visibility</p:attrName>
                                        </p:attrNameLst>
                                      </p:cBhvr>
                                      <p:to>
                                        <p:strVal val="visible"/>
                                      </p:to>
                                    </p:set>
                                    <p:anim calcmode="lin" valueType="num">
                                      <p:cBhvr additive="base">
                                        <p:cTn id="13" dur="500" fill="hold"/>
                                        <p:tgtEl>
                                          <p:spTgt spid="1036"/>
                                        </p:tgtEl>
                                        <p:attrNameLst>
                                          <p:attrName>ppt_x</p:attrName>
                                        </p:attrNameLst>
                                      </p:cBhvr>
                                      <p:tavLst>
                                        <p:tav tm="0">
                                          <p:val>
                                            <p:strVal val="#ppt_x"/>
                                          </p:val>
                                        </p:tav>
                                        <p:tav tm="100000">
                                          <p:val>
                                            <p:strVal val="#ppt_x"/>
                                          </p:val>
                                        </p:tav>
                                      </p:tavLst>
                                    </p:anim>
                                    <p:anim calcmode="lin" valueType="num">
                                      <p:cBhvr additive="base">
                                        <p:cTn id="14" dur="500" fill="hold"/>
                                        <p:tgtEl>
                                          <p:spTgt spid="103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 calcmode="lin" valueType="num">
                                      <p:cBhvr additive="base">
                                        <p:cTn id="2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anim calcmode="lin" valueType="num">
                                      <p:cBhvr additive="base">
                                        <p:cTn id="35"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026"/>
                                        </p:tgtEl>
                                        <p:attrNameLst>
                                          <p:attrName>style.visibility</p:attrName>
                                        </p:attrNameLst>
                                      </p:cBhvr>
                                      <p:to>
                                        <p:strVal val="visible"/>
                                      </p:to>
                                    </p:set>
                                    <p:anim calcmode="lin" valueType="num">
                                      <p:cBhvr additive="base">
                                        <p:cTn id="41" dur="500" fill="hold"/>
                                        <p:tgtEl>
                                          <p:spTgt spid="1026"/>
                                        </p:tgtEl>
                                        <p:attrNameLst>
                                          <p:attrName>ppt_x</p:attrName>
                                        </p:attrNameLst>
                                      </p:cBhvr>
                                      <p:tavLst>
                                        <p:tav tm="0">
                                          <p:val>
                                            <p:strVal val="#ppt_x"/>
                                          </p:val>
                                        </p:tav>
                                        <p:tav tm="100000">
                                          <p:val>
                                            <p:strVal val="#ppt_x"/>
                                          </p:val>
                                        </p:tav>
                                      </p:tavLst>
                                    </p:anim>
                                    <p:anim calcmode="lin" valueType="num">
                                      <p:cBhvr additive="base">
                                        <p:cTn id="4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7">
                                            <p:txEl>
                                              <p:pRg st="7" end="7"/>
                                            </p:txEl>
                                          </p:spTgt>
                                        </p:tgtEl>
                                        <p:attrNameLst>
                                          <p:attrName>style.visibility</p:attrName>
                                        </p:attrNameLst>
                                      </p:cBhvr>
                                      <p:to>
                                        <p:strVal val="visible"/>
                                      </p:to>
                                    </p:set>
                                    <p:anim calcmode="lin" valueType="num">
                                      <p:cBhvr additive="base">
                                        <p:cTn id="47"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
                                            <p:txEl>
                                              <p:pRg st="7" end="7"/>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7">
                                            <p:txEl>
                                              <p:pRg st="8" end="8"/>
                                            </p:txEl>
                                          </p:spTgt>
                                        </p:tgtEl>
                                        <p:attrNameLst>
                                          <p:attrName>style.visibility</p:attrName>
                                        </p:attrNameLst>
                                      </p:cBhvr>
                                      <p:to>
                                        <p:strVal val="visible"/>
                                      </p:to>
                                    </p:set>
                                    <p:anim calcmode="lin" valueType="num">
                                      <p:cBhvr additive="base">
                                        <p:cTn id="51"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7">
                                            <p:txEl>
                                              <p:pRg st="8" end="8"/>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7">
                                            <p:txEl>
                                              <p:pRg st="9" end="9"/>
                                            </p:txEl>
                                          </p:spTgt>
                                        </p:tgtEl>
                                        <p:attrNameLst>
                                          <p:attrName>style.visibility</p:attrName>
                                        </p:attrNameLst>
                                      </p:cBhvr>
                                      <p:to>
                                        <p:strVal val="visible"/>
                                      </p:to>
                                    </p:set>
                                    <p:anim calcmode="lin" valueType="num">
                                      <p:cBhvr additive="base">
                                        <p:cTn id="55"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9" end="9"/>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7">
                                            <p:txEl>
                                              <p:pRg st="10" end="10"/>
                                            </p:txEl>
                                          </p:spTgt>
                                        </p:tgtEl>
                                        <p:attrNameLst>
                                          <p:attrName>style.visibility</p:attrName>
                                        </p:attrNameLst>
                                      </p:cBhvr>
                                      <p:to>
                                        <p:strVal val="visible"/>
                                      </p:to>
                                    </p:set>
                                    <p:anim calcmode="lin" valueType="num">
                                      <p:cBhvr additive="base">
                                        <p:cTn id="59"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8"/>
                                        </p:tgtEl>
                                        <p:attrNameLst>
                                          <p:attrName>style.visibility</p:attrName>
                                        </p:attrNameLst>
                                      </p:cBhvr>
                                      <p:to>
                                        <p:strVal val="visible"/>
                                      </p:to>
                                    </p:set>
                                    <p:anim calcmode="lin" valueType="num">
                                      <p:cBhvr additive="base">
                                        <p:cTn id="65" dur="500" fill="hold"/>
                                        <p:tgtEl>
                                          <p:spTgt spid="8"/>
                                        </p:tgtEl>
                                        <p:attrNameLst>
                                          <p:attrName>ppt_x</p:attrName>
                                        </p:attrNameLst>
                                      </p:cBhvr>
                                      <p:tavLst>
                                        <p:tav tm="0">
                                          <p:val>
                                            <p:strVal val="#ppt_x"/>
                                          </p:val>
                                        </p:tav>
                                        <p:tav tm="100000">
                                          <p:val>
                                            <p:strVal val="#ppt_x"/>
                                          </p:val>
                                        </p:tav>
                                      </p:tavLst>
                                    </p:anim>
                                    <p:anim calcmode="lin" valueType="num">
                                      <p:cBhvr additive="base">
                                        <p:cTn id="6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7">
                                            <p:txEl>
                                              <p:pRg st="12" end="12"/>
                                            </p:txEl>
                                          </p:spTgt>
                                        </p:tgtEl>
                                        <p:attrNameLst>
                                          <p:attrName>style.visibility</p:attrName>
                                        </p:attrNameLst>
                                      </p:cBhvr>
                                      <p:to>
                                        <p:strVal val="visible"/>
                                      </p:to>
                                    </p:set>
                                    <p:anim calcmode="lin" valueType="num">
                                      <p:cBhvr additive="base">
                                        <p:cTn id="71"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7">
                                            <p:txEl>
                                              <p:pRg st="12" end="12"/>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7">
                                            <p:txEl>
                                              <p:pRg st="13" end="13"/>
                                            </p:txEl>
                                          </p:spTgt>
                                        </p:tgtEl>
                                        <p:attrNameLst>
                                          <p:attrName>style.visibility</p:attrName>
                                        </p:attrNameLst>
                                      </p:cBhvr>
                                      <p:to>
                                        <p:strVal val="visible"/>
                                      </p:to>
                                    </p:set>
                                    <p:anim calcmode="lin" valueType="num">
                                      <p:cBhvr additive="base">
                                        <p:cTn id="75"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7">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6504"/>
            <a:ext cx="8229600" cy="573157"/>
          </a:xfrm>
        </p:spPr>
        <p:txBody>
          <a:bodyPr>
            <a:noAutofit/>
          </a:bodyPr>
          <a:lstStyle/>
          <a:p>
            <a:r>
              <a:rPr lang="en-US" sz="3600" b="0" dirty="0">
                <a:solidFill>
                  <a:srgbClr val="C00000"/>
                </a:solidFill>
              </a:rPr>
              <a:t>ARM Procedure</a:t>
            </a:r>
          </a:p>
        </p:txBody>
      </p:sp>
      <p:sp>
        <p:nvSpPr>
          <p:cNvPr id="3" name="Content Placeholder 2"/>
          <p:cNvSpPr>
            <a:spLocks noGrp="1"/>
          </p:cNvSpPr>
          <p:nvPr>
            <p:ph idx="1"/>
          </p:nvPr>
        </p:nvSpPr>
        <p:spPr>
          <a:xfrm>
            <a:off x="114300" y="516836"/>
            <a:ext cx="8915400" cy="5771322"/>
          </a:xfrm>
        </p:spPr>
        <p:txBody>
          <a:bodyPr>
            <a:noAutofit/>
          </a:bodyPr>
          <a:lstStyle/>
          <a:p>
            <a:pPr marL="0" indent="0">
              <a:buNone/>
            </a:pPr>
            <a:r>
              <a:rPr lang="en-US" sz="1700" dirty="0"/>
              <a:t>Step 1: </a:t>
            </a:r>
            <a:r>
              <a:rPr lang="en-US" sz="1700" b="0" dirty="0"/>
              <a:t>Prepare data in a particular format</a:t>
            </a:r>
          </a:p>
          <a:p>
            <a:endParaRPr lang="en-US" sz="1700" b="0" dirty="0"/>
          </a:p>
          <a:p>
            <a:pPr marL="0" indent="0">
              <a:buNone/>
            </a:pPr>
            <a:r>
              <a:rPr lang="en-US" sz="1700" dirty="0"/>
              <a:t>Step 2: </a:t>
            </a:r>
            <a:r>
              <a:rPr lang="en-US" sz="1700" b="0" dirty="0"/>
              <a:t>Short-list frequently occurring items (or items sets), based on some support level</a:t>
            </a:r>
          </a:p>
          <a:p>
            <a:endParaRPr lang="en-US" sz="1700" b="0" dirty="0"/>
          </a:p>
          <a:p>
            <a:pPr marL="0" indent="0">
              <a:buNone/>
            </a:pPr>
            <a:r>
              <a:rPr lang="en-US" sz="1700" dirty="0"/>
              <a:t>Step 3: </a:t>
            </a:r>
            <a:r>
              <a:rPr lang="en-US" sz="1700" b="0" dirty="0"/>
              <a:t>Generate relevant association rules from item sets generated in step 2 (based on some confidence parameters)</a:t>
            </a:r>
          </a:p>
          <a:p>
            <a:pPr marL="0" indent="0">
              <a:buNone/>
            </a:pPr>
            <a:endParaRPr lang="en-US" sz="1700" b="0" dirty="0"/>
          </a:p>
          <a:p>
            <a:pPr marL="0" indent="0">
              <a:buNone/>
            </a:pPr>
            <a:r>
              <a:rPr lang="en-US" sz="1700" b="0" dirty="0"/>
              <a:t>{Item A} -&gt; {Item B}</a:t>
            </a:r>
          </a:p>
          <a:p>
            <a:pPr marL="0" indent="0">
              <a:buNone/>
            </a:pPr>
            <a:endParaRPr lang="en-US" sz="1700" b="0" dirty="0"/>
          </a:p>
          <a:p>
            <a:pPr marL="0" indent="0">
              <a:buNone/>
            </a:pPr>
            <a:r>
              <a:rPr lang="en-US" sz="1700" b="0" dirty="0"/>
              <a:t>Item A – Antecedent or premise of a rule</a:t>
            </a:r>
          </a:p>
          <a:p>
            <a:pPr marL="0" indent="0">
              <a:buNone/>
            </a:pPr>
            <a:r>
              <a:rPr lang="en-US" sz="1700" b="0" dirty="0"/>
              <a:t>Item B – Consequent or conclusion of a rule.</a:t>
            </a:r>
          </a:p>
          <a:p>
            <a:pPr marL="0" indent="0">
              <a:buNone/>
            </a:pPr>
            <a:endParaRPr lang="en-US" sz="1700" b="0" dirty="0"/>
          </a:p>
          <a:p>
            <a:pPr marL="0" indent="0">
              <a:buNone/>
            </a:pPr>
            <a:r>
              <a:rPr lang="en-US" sz="1700" b="0" dirty="0"/>
              <a:t>Main challenge for association rule analysis are</a:t>
            </a:r>
          </a:p>
          <a:p>
            <a:r>
              <a:rPr lang="en-US" sz="1700" b="0" dirty="0"/>
              <a:t>Computational time and resources</a:t>
            </a:r>
          </a:p>
          <a:p>
            <a:r>
              <a:rPr lang="en-US" sz="1700" b="0" dirty="0"/>
              <a:t>Ex: For association analysis of ‘n’ items, there will be </a:t>
            </a:r>
          </a:p>
          <a:p>
            <a:pPr marL="0" indent="0">
              <a:buNone/>
            </a:pPr>
            <a:r>
              <a:rPr lang="en-US" sz="1700" b="0" dirty="0"/>
              <a:t>	2</a:t>
            </a:r>
            <a:r>
              <a:rPr lang="en-US" sz="1700" b="0" baseline="30000" dirty="0"/>
              <a:t>n</a:t>
            </a:r>
            <a:r>
              <a:rPr lang="en-US" sz="1700" b="0" dirty="0"/>
              <a:t> -1 item sets, and 3</a:t>
            </a:r>
            <a:r>
              <a:rPr lang="en-US" sz="1700" b="0" baseline="30000" dirty="0"/>
              <a:t>n</a:t>
            </a:r>
            <a:r>
              <a:rPr lang="en-US" sz="1700" b="0" dirty="0"/>
              <a:t> – 2</a:t>
            </a:r>
            <a:r>
              <a:rPr lang="en-US" sz="1700" b="0" baseline="30000" dirty="0"/>
              <a:t>n</a:t>
            </a:r>
            <a:r>
              <a:rPr lang="en-US" sz="1700" b="0" dirty="0"/>
              <a:t> + 1 association rules can be found</a:t>
            </a:r>
          </a:p>
          <a:p>
            <a:r>
              <a:rPr lang="en-US" sz="1700" b="0" dirty="0"/>
              <a:t>Fortunately there are algorithmic approaches to efficiently find the frequent item sets and rules based on some parameters (support, confidence, lift)</a:t>
            </a:r>
          </a:p>
        </p:txBody>
      </p:sp>
    </p:spTree>
    <p:extLst>
      <p:ext uri="{BB962C8B-B14F-4D97-AF65-F5344CB8AC3E}">
        <p14:creationId xmlns:p14="http://schemas.microsoft.com/office/powerpoint/2010/main" val="205285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anim calcmode="lin" valueType="num">
                                      <p:cBhvr additive="base">
                                        <p:cTn id="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anim calcmode="lin" valueType="num">
                                      <p:cBhvr additive="base">
                                        <p:cTn id="11"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anim calcmode="lin" valueType="num">
                                      <p:cBhvr additive="base">
                                        <p:cTn id="1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14" end="14"/>
                                            </p:txEl>
                                          </p:spTgt>
                                        </p:tgtEl>
                                        <p:attrNameLst>
                                          <p:attrName>style.visibility</p:attrName>
                                        </p:attrNameLst>
                                      </p:cBhvr>
                                      <p:to>
                                        <p:strVal val="visible"/>
                                      </p:to>
                                    </p:set>
                                    <p:anim calcmode="lin" valueType="num">
                                      <p:cBhvr additive="base">
                                        <p:cTn id="19"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15" end="15"/>
                                            </p:txEl>
                                          </p:spTgt>
                                        </p:tgtEl>
                                        <p:attrNameLst>
                                          <p:attrName>style.visibility</p:attrName>
                                        </p:attrNameLst>
                                      </p:cBhvr>
                                      <p:to>
                                        <p:strVal val="visible"/>
                                      </p:to>
                                    </p:set>
                                    <p:anim calcmode="lin" valueType="num">
                                      <p:cBhvr additive="base">
                                        <p:cTn id="23"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059"/>
            <a:ext cx="8229600" cy="667591"/>
          </a:xfrm>
        </p:spPr>
        <p:txBody>
          <a:bodyPr>
            <a:normAutofit/>
          </a:bodyPr>
          <a:lstStyle/>
          <a:p>
            <a:r>
              <a:rPr lang="en-US" sz="3600" b="0" dirty="0">
                <a:solidFill>
                  <a:srgbClr val="C00000"/>
                </a:solidFill>
              </a:rPr>
              <a:t>Support, Confidence, Lift</a:t>
            </a:r>
          </a:p>
        </p:txBody>
      </p:sp>
      <p:sp>
        <p:nvSpPr>
          <p:cNvPr id="3" name="Content Placeholder 2"/>
          <p:cNvSpPr>
            <a:spLocks noGrp="1"/>
          </p:cNvSpPr>
          <p:nvPr>
            <p:ph idx="1"/>
          </p:nvPr>
        </p:nvSpPr>
        <p:spPr>
          <a:xfrm>
            <a:off x="0" y="1600201"/>
            <a:ext cx="9144000" cy="4721086"/>
          </a:xfrm>
        </p:spPr>
        <p:txBody>
          <a:bodyPr/>
          <a:lstStyle/>
          <a:p>
            <a:r>
              <a:rPr lang="en-US" b="1" dirty="0"/>
              <a:t>Support (A) =</a:t>
            </a:r>
            <a:endParaRPr lang="en-US" dirty="0"/>
          </a:p>
          <a:p>
            <a:endParaRPr lang="en-US" b="1" dirty="0"/>
          </a:p>
          <a:p>
            <a:endParaRPr lang="en-US" dirty="0"/>
          </a:p>
          <a:p>
            <a:r>
              <a:rPr lang="en-US" b="1" dirty="0"/>
              <a:t>Confidence (A → B) = </a:t>
            </a:r>
          </a:p>
          <a:p>
            <a:endParaRPr lang="en-US" dirty="0"/>
          </a:p>
          <a:p>
            <a:endParaRPr lang="en-US" dirty="0"/>
          </a:p>
          <a:p>
            <a:r>
              <a:rPr lang="en-US" dirty="0"/>
              <a:t>Lift (A </a:t>
            </a:r>
            <a:r>
              <a:rPr lang="en-US" dirty="0">
                <a:sym typeface="Wingdings" panose="05000000000000000000" pitchFamily="2" charset="2"/>
              </a:rPr>
              <a:t> B) = </a:t>
            </a: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4" name="Object 3">
                <a:extLst>
                  <a:ext uri="{FF2B5EF4-FFF2-40B4-BE49-F238E27FC236}">
                    <a16:creationId xmlns:a16="http://schemas.microsoft.com/office/drawing/2014/main" id="{21033020-AB18-48C4-B3FA-6834D33A9E60}"/>
                  </a:ext>
                </a:extLst>
              </p:cNvPr>
              <p:cNvSpPr txBox="1"/>
              <p:nvPr/>
            </p:nvSpPr>
            <p:spPr>
              <a:xfrm>
                <a:off x="3325398" y="4696139"/>
                <a:ext cx="4444310" cy="8382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f>
                        <m:fPr>
                          <m:ctrlPr>
                            <a:rPr lang="en-US" sz="2800" i="1" smtClean="0">
                              <a:solidFill>
                                <a:srgbClr val="000000"/>
                              </a:solidFill>
                              <a:latin typeface="Cambria Math" panose="02040503050406030204" pitchFamily="18" charset="0"/>
                            </a:rPr>
                          </m:ctrlPr>
                        </m:fPr>
                        <m:num>
                          <m:r>
                            <a:rPr lang="en-US" sz="2800" i="1">
                              <a:solidFill>
                                <a:srgbClr val="000000"/>
                              </a:solidFill>
                              <a:latin typeface="Cambria Math" panose="02040503050406030204" pitchFamily="18" charset="0"/>
                            </a:rPr>
                            <m:t>𝑆𝑢𝑝𝑝𝑜𝑟𝑡</m:t>
                          </m:r>
                          <m:r>
                            <a:rPr lang="en-US" sz="2800" i="1">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𝐴</m:t>
                          </m:r>
                          <m:r>
                            <a:rPr lang="en-US" sz="2800" i="1">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𝐵</m:t>
                          </m:r>
                          <m:r>
                            <a:rPr lang="en-US" sz="2800" i="1">
                              <a:solidFill>
                                <a:srgbClr val="000000"/>
                              </a:solidFill>
                              <a:latin typeface="Cambria Math" panose="02040503050406030204" pitchFamily="18" charset="0"/>
                            </a:rPr>
                            <m:t>)</m:t>
                          </m:r>
                        </m:num>
                        <m:den>
                          <m:r>
                            <a:rPr lang="en-US" sz="2800" i="1">
                              <a:solidFill>
                                <a:srgbClr val="000000"/>
                              </a:solidFill>
                              <a:latin typeface="Cambria Math" panose="02040503050406030204" pitchFamily="18" charset="0"/>
                            </a:rPr>
                            <m:t>𝑆𝑢𝑝𝑝𝑜𝑟𝑡</m:t>
                          </m:r>
                          <m:r>
                            <a:rPr lang="en-US" sz="2800" i="1">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𝐴</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𝑆𝑢𝑝𝑝𝑜𝑟𝑡</m:t>
                          </m:r>
                          <m:r>
                            <a:rPr lang="en-US" sz="2800" i="1">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𝐵</m:t>
                          </m:r>
                          <m:r>
                            <a:rPr lang="en-US" sz="2800" i="1">
                              <a:solidFill>
                                <a:srgbClr val="000000"/>
                              </a:solidFill>
                              <a:latin typeface="Cambria Math" panose="02040503050406030204" pitchFamily="18" charset="0"/>
                            </a:rPr>
                            <m:t>)</m:t>
                          </m:r>
                        </m:den>
                      </m:f>
                    </m:oMath>
                  </m:oMathPara>
                </a14:m>
                <a:endParaRPr lang="en-US" sz="2800" dirty="0"/>
              </a:p>
            </p:txBody>
          </p:sp>
        </mc:Choice>
        <mc:Fallback xmlns="">
          <p:sp>
            <p:nvSpPr>
              <p:cNvPr id="4" name="Object 3">
                <a:extLst>
                  <a:ext uri="{FF2B5EF4-FFF2-40B4-BE49-F238E27FC236}">
                    <a16:creationId xmlns:a16="http://schemas.microsoft.com/office/drawing/2014/main" id="{21033020-AB18-48C4-B3FA-6834D33A9E60}"/>
                  </a:ext>
                </a:extLst>
              </p:cNvPr>
              <p:cNvSpPr txBox="1">
                <a:spLocks noRot="1" noChangeAspect="1" noMove="1" noResize="1" noEditPoints="1" noAdjustHandles="1" noChangeArrowheads="1" noChangeShapeType="1" noTextEdit="1"/>
              </p:cNvSpPr>
              <p:nvPr/>
            </p:nvSpPr>
            <p:spPr>
              <a:xfrm>
                <a:off x="3325398" y="4696139"/>
                <a:ext cx="4444310" cy="838200"/>
              </a:xfrm>
              <a:prstGeom prst="rect">
                <a:avLst/>
              </a:prstGeom>
              <a:blipFill>
                <a:blip r:embed="rId3"/>
                <a:stretch>
                  <a:fillRect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bject 4">
                <a:extLst>
                  <a:ext uri="{FF2B5EF4-FFF2-40B4-BE49-F238E27FC236}">
                    <a16:creationId xmlns:a16="http://schemas.microsoft.com/office/drawing/2014/main" id="{4F14931E-2FCC-4033-B0BA-72D33812E965}"/>
                  </a:ext>
                </a:extLst>
              </p:cNvPr>
              <p:cNvSpPr txBox="1"/>
              <p:nvPr/>
            </p:nvSpPr>
            <p:spPr>
              <a:xfrm>
                <a:off x="5023816" y="3070992"/>
                <a:ext cx="2468494" cy="8382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f>
                        <m:fPr>
                          <m:ctrlPr>
                            <a:rPr lang="en-US" sz="2800" i="1" smtClean="0">
                              <a:solidFill>
                                <a:srgbClr val="000000"/>
                              </a:solidFill>
                              <a:latin typeface="Cambria Math" panose="02040503050406030204" pitchFamily="18" charset="0"/>
                            </a:rPr>
                          </m:ctrlPr>
                        </m:fPr>
                        <m:num>
                          <m:r>
                            <a:rPr lang="en-US" sz="2800" i="1">
                              <a:solidFill>
                                <a:srgbClr val="000000"/>
                              </a:solidFill>
                              <a:latin typeface="Cambria Math" panose="02040503050406030204" pitchFamily="18" charset="0"/>
                            </a:rPr>
                            <m:t>𝑆𝑢𝑝𝑝𝑜𝑟𝑡</m:t>
                          </m:r>
                          <m:r>
                            <a:rPr lang="en-US" sz="2800" i="1">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𝐴</m:t>
                          </m:r>
                          <m:r>
                            <a:rPr lang="en-US" sz="2800" i="1">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𝐵</m:t>
                          </m:r>
                          <m:r>
                            <a:rPr lang="en-US" sz="2800" i="1">
                              <a:solidFill>
                                <a:srgbClr val="000000"/>
                              </a:solidFill>
                              <a:latin typeface="Cambria Math" panose="02040503050406030204" pitchFamily="18" charset="0"/>
                            </a:rPr>
                            <m:t>)</m:t>
                          </m:r>
                        </m:num>
                        <m:den>
                          <m:r>
                            <a:rPr lang="en-US" sz="2800" i="1">
                              <a:solidFill>
                                <a:srgbClr val="000000"/>
                              </a:solidFill>
                              <a:latin typeface="Cambria Math" panose="02040503050406030204" pitchFamily="18" charset="0"/>
                            </a:rPr>
                            <m:t>𝑆𝑢𝑝𝑝𝑜𝑟𝑡</m:t>
                          </m:r>
                          <m:r>
                            <a:rPr lang="en-US" sz="2800" i="1">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𝐴</m:t>
                          </m:r>
                          <m:r>
                            <a:rPr lang="en-US" sz="2800" i="1">
                              <a:solidFill>
                                <a:srgbClr val="000000"/>
                              </a:solidFill>
                              <a:latin typeface="Cambria Math" panose="02040503050406030204" pitchFamily="18" charset="0"/>
                            </a:rPr>
                            <m:t>)</m:t>
                          </m:r>
                        </m:den>
                      </m:f>
                    </m:oMath>
                  </m:oMathPara>
                </a14:m>
                <a:endParaRPr lang="en-US" sz="2800" dirty="0"/>
              </a:p>
            </p:txBody>
          </p:sp>
        </mc:Choice>
        <mc:Fallback xmlns="">
          <p:sp>
            <p:nvSpPr>
              <p:cNvPr id="5" name="Object 4">
                <a:extLst>
                  <a:ext uri="{FF2B5EF4-FFF2-40B4-BE49-F238E27FC236}">
                    <a16:creationId xmlns:a16="http://schemas.microsoft.com/office/drawing/2014/main" id="{4F14931E-2FCC-4033-B0BA-72D33812E965}"/>
                  </a:ext>
                </a:extLst>
              </p:cNvPr>
              <p:cNvSpPr txBox="1">
                <a:spLocks noRot="1" noChangeAspect="1" noMove="1" noResize="1" noEditPoints="1" noAdjustHandles="1" noChangeArrowheads="1" noChangeShapeType="1" noTextEdit="1"/>
              </p:cNvSpPr>
              <p:nvPr/>
            </p:nvSpPr>
            <p:spPr>
              <a:xfrm>
                <a:off x="5023816" y="3070992"/>
                <a:ext cx="2468494" cy="838200"/>
              </a:xfrm>
              <a:prstGeom prst="rect">
                <a:avLst/>
              </a:prstGeom>
              <a:blipFill>
                <a:blip r:embed="rId4"/>
                <a:stretch>
                  <a:fillRect b="-124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bject 4">
                <a:extLst>
                  <a:ext uri="{FF2B5EF4-FFF2-40B4-BE49-F238E27FC236}">
                    <a16:creationId xmlns:a16="http://schemas.microsoft.com/office/drawing/2014/main" id="{8307236F-BDFB-4583-BA92-A68B30D494D7}"/>
                  </a:ext>
                </a:extLst>
              </p:cNvPr>
              <p:cNvSpPr txBox="1"/>
              <p:nvPr/>
            </p:nvSpPr>
            <p:spPr>
              <a:xfrm>
                <a:off x="3183558" y="1508919"/>
                <a:ext cx="4727990" cy="8382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f>
                        <m:fPr>
                          <m:ctrlPr>
                            <a:rPr lang="en-US" sz="2800" i="1" smtClean="0">
                              <a:solidFill>
                                <a:srgbClr val="000000"/>
                              </a:solidFill>
                              <a:latin typeface="Cambria Math" panose="02040503050406030204" pitchFamily="18" charset="0"/>
                            </a:rPr>
                          </m:ctrlPr>
                        </m:fPr>
                        <m:num>
                          <m:r>
                            <a:rPr lang="en-US" sz="2800" b="0" i="1" smtClean="0">
                              <a:solidFill>
                                <a:srgbClr val="000000"/>
                              </a:solidFill>
                              <a:latin typeface="Cambria Math" panose="02040503050406030204" pitchFamily="18" charset="0"/>
                            </a:rPr>
                            <m:t>𝑁𝑢𝑚𝑏𝑒𝑟</m:t>
                          </m:r>
                          <m:r>
                            <a:rPr lang="en-US" sz="2800" b="0" i="1" smtClean="0">
                              <a:solidFill>
                                <a:srgbClr val="000000"/>
                              </a:solidFill>
                              <a:latin typeface="Cambria Math" panose="02040503050406030204" pitchFamily="18" charset="0"/>
                            </a:rPr>
                            <m:t> </m:t>
                          </m:r>
                          <m:r>
                            <a:rPr lang="en-US" sz="2800" b="0" i="1" smtClean="0">
                              <a:solidFill>
                                <a:srgbClr val="000000"/>
                              </a:solidFill>
                              <a:latin typeface="Cambria Math" panose="02040503050406030204" pitchFamily="18" charset="0"/>
                            </a:rPr>
                            <m:t>𝑜𝑓</m:t>
                          </m:r>
                          <m:r>
                            <a:rPr lang="en-US" sz="2800" b="0" i="1" smtClean="0">
                              <a:solidFill>
                                <a:srgbClr val="000000"/>
                              </a:solidFill>
                              <a:latin typeface="Cambria Math" panose="02040503050406030204" pitchFamily="18" charset="0"/>
                            </a:rPr>
                            <m:t> </m:t>
                          </m:r>
                          <m:r>
                            <a:rPr lang="en-US" sz="2800" b="0" i="1" smtClean="0">
                              <a:solidFill>
                                <a:srgbClr val="000000"/>
                              </a:solidFill>
                              <a:latin typeface="Cambria Math" panose="02040503050406030204" pitchFamily="18" charset="0"/>
                            </a:rPr>
                            <m:t>𝑂𝑐𝑐𝑢𝑟𝑒𝑛𝑐𝑒𝑠</m:t>
                          </m:r>
                          <m:r>
                            <a:rPr lang="en-US" sz="2800" b="0" i="1" smtClean="0">
                              <a:solidFill>
                                <a:srgbClr val="000000"/>
                              </a:solidFill>
                              <a:latin typeface="Cambria Math" panose="02040503050406030204" pitchFamily="18" charset="0"/>
                            </a:rPr>
                            <m:t> </m:t>
                          </m:r>
                          <m:r>
                            <a:rPr lang="en-US" sz="2800" b="0" i="1" smtClean="0">
                              <a:solidFill>
                                <a:srgbClr val="000000"/>
                              </a:solidFill>
                              <a:latin typeface="Cambria Math" panose="02040503050406030204" pitchFamily="18" charset="0"/>
                            </a:rPr>
                            <m:t>𝑜𝑓</m:t>
                          </m:r>
                          <m:r>
                            <a:rPr lang="en-US" sz="2800" b="0" i="1" smtClean="0">
                              <a:solidFill>
                                <a:srgbClr val="000000"/>
                              </a:solidFill>
                              <a:latin typeface="Cambria Math" panose="02040503050406030204" pitchFamily="18" charset="0"/>
                            </a:rPr>
                            <m:t> </m:t>
                          </m:r>
                          <m:r>
                            <a:rPr lang="en-US" sz="2800" b="0" i="1" smtClean="0">
                              <a:solidFill>
                                <a:srgbClr val="000000"/>
                              </a:solidFill>
                              <a:latin typeface="Cambria Math" panose="02040503050406030204" pitchFamily="18" charset="0"/>
                            </a:rPr>
                            <m:t>𝐼𝑡𝑒𝑚</m:t>
                          </m:r>
                          <m:r>
                            <a:rPr lang="en-US" sz="2800" b="0" i="1" smtClean="0">
                              <a:solidFill>
                                <a:srgbClr val="000000"/>
                              </a:solidFill>
                              <a:latin typeface="Cambria Math" panose="02040503050406030204" pitchFamily="18" charset="0"/>
                            </a:rPr>
                            <m:t> </m:t>
                          </m:r>
                          <m:r>
                            <a:rPr lang="en-US" sz="2800" b="0" i="1" smtClean="0">
                              <a:solidFill>
                                <a:srgbClr val="000000"/>
                              </a:solidFill>
                              <a:latin typeface="Cambria Math" panose="02040503050406030204" pitchFamily="18" charset="0"/>
                            </a:rPr>
                            <m:t>𝐴</m:t>
                          </m:r>
                        </m:num>
                        <m:den>
                          <m:r>
                            <a:rPr lang="en-US" sz="2800" b="0" i="1" smtClean="0">
                              <a:solidFill>
                                <a:srgbClr val="000000"/>
                              </a:solidFill>
                              <a:latin typeface="Cambria Math" panose="02040503050406030204" pitchFamily="18" charset="0"/>
                            </a:rPr>
                            <m:t>𝑇𝑜𝑡𝑎𝑙</m:t>
                          </m:r>
                          <m:r>
                            <a:rPr lang="en-US" sz="2800" b="0" i="1" smtClean="0">
                              <a:solidFill>
                                <a:srgbClr val="000000"/>
                              </a:solidFill>
                              <a:latin typeface="Cambria Math" panose="02040503050406030204" pitchFamily="18" charset="0"/>
                            </a:rPr>
                            <m:t> </m:t>
                          </m:r>
                          <m:r>
                            <a:rPr lang="en-US" sz="2800" b="0" i="1" smtClean="0">
                              <a:solidFill>
                                <a:srgbClr val="000000"/>
                              </a:solidFill>
                              <a:latin typeface="Cambria Math" panose="02040503050406030204" pitchFamily="18" charset="0"/>
                            </a:rPr>
                            <m:t>𝑁𝑢𝑚𝑏𝑒𝑟</m:t>
                          </m:r>
                          <m:r>
                            <a:rPr lang="en-US" sz="2800" b="0" i="1" smtClean="0">
                              <a:solidFill>
                                <a:srgbClr val="000000"/>
                              </a:solidFill>
                              <a:latin typeface="Cambria Math" panose="02040503050406030204" pitchFamily="18" charset="0"/>
                            </a:rPr>
                            <m:t> </m:t>
                          </m:r>
                          <m:r>
                            <a:rPr lang="en-US" sz="2800" b="0" i="1" smtClean="0">
                              <a:solidFill>
                                <a:srgbClr val="000000"/>
                              </a:solidFill>
                              <a:latin typeface="Cambria Math" panose="02040503050406030204" pitchFamily="18" charset="0"/>
                            </a:rPr>
                            <m:t>𝑜𝑓</m:t>
                          </m:r>
                          <m:r>
                            <a:rPr lang="en-US" sz="2800" b="0" i="1" smtClean="0">
                              <a:solidFill>
                                <a:srgbClr val="000000"/>
                              </a:solidFill>
                              <a:latin typeface="Cambria Math" panose="02040503050406030204" pitchFamily="18" charset="0"/>
                            </a:rPr>
                            <m:t> </m:t>
                          </m:r>
                          <m:r>
                            <a:rPr lang="en-US" sz="2800" b="0" i="1" smtClean="0">
                              <a:solidFill>
                                <a:srgbClr val="000000"/>
                              </a:solidFill>
                              <a:latin typeface="Cambria Math" panose="02040503050406030204" pitchFamily="18" charset="0"/>
                            </a:rPr>
                            <m:t>𝑡𝑟𝑎𝑛𝑠𝑎𝑐𝑡𝑖𝑜𝑛𝑠</m:t>
                          </m:r>
                        </m:den>
                      </m:f>
                    </m:oMath>
                  </m:oMathPara>
                </a14:m>
                <a:endParaRPr lang="en-US" sz="2800" dirty="0"/>
              </a:p>
            </p:txBody>
          </p:sp>
        </mc:Choice>
        <mc:Fallback xmlns="">
          <p:sp>
            <p:nvSpPr>
              <p:cNvPr id="9" name="Object 4">
                <a:extLst>
                  <a:ext uri="{FF2B5EF4-FFF2-40B4-BE49-F238E27FC236}">
                    <a16:creationId xmlns:a16="http://schemas.microsoft.com/office/drawing/2014/main" id="{8307236F-BDFB-4583-BA92-A68B30D494D7}"/>
                  </a:ext>
                </a:extLst>
              </p:cNvPr>
              <p:cNvSpPr txBox="1">
                <a:spLocks noRot="1" noChangeAspect="1" noMove="1" noResize="1" noEditPoints="1" noAdjustHandles="1" noChangeArrowheads="1" noChangeShapeType="1" noTextEdit="1"/>
              </p:cNvSpPr>
              <p:nvPr/>
            </p:nvSpPr>
            <p:spPr>
              <a:xfrm>
                <a:off x="3183558" y="1508919"/>
                <a:ext cx="4727990" cy="838200"/>
              </a:xfrm>
              <a:prstGeom prst="rect">
                <a:avLst/>
              </a:prstGeom>
              <a:blipFill>
                <a:blip r:embed="rId5"/>
                <a:stretch>
                  <a:fillRect r="-14175" b="-11679"/>
                </a:stretch>
              </a:blipFill>
            </p:spPr>
            <p:txBody>
              <a:bodyPr/>
              <a:lstStyle/>
              <a:p>
                <a:r>
                  <a:rPr lang="en-US">
                    <a:noFill/>
                  </a:rPr>
                  <a:t> </a:t>
                </a:r>
              </a:p>
            </p:txBody>
          </p:sp>
        </mc:Fallback>
      </mc:AlternateContent>
    </p:spTree>
    <p:extLst>
      <p:ext uri="{BB962C8B-B14F-4D97-AF65-F5344CB8AC3E}">
        <p14:creationId xmlns:p14="http://schemas.microsoft.com/office/powerpoint/2010/main" val="941711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443"/>
            <a:ext cx="8229600" cy="573157"/>
          </a:xfrm>
        </p:spPr>
        <p:txBody>
          <a:bodyPr>
            <a:noAutofit/>
          </a:bodyPr>
          <a:lstStyle/>
          <a:p>
            <a:r>
              <a:rPr lang="en-US" sz="3600" b="0" dirty="0">
                <a:solidFill>
                  <a:srgbClr val="C00000"/>
                </a:solidFill>
              </a:rPr>
              <a:t>ARM Practical Example: Grocery Store</a:t>
            </a:r>
          </a:p>
        </p:txBody>
      </p:sp>
      <p:sp>
        <p:nvSpPr>
          <p:cNvPr id="3" name="Content Placeholder 2"/>
          <p:cNvSpPr>
            <a:spLocks noGrp="1"/>
          </p:cNvSpPr>
          <p:nvPr>
            <p:ph idx="1"/>
          </p:nvPr>
        </p:nvSpPr>
        <p:spPr>
          <a:xfrm>
            <a:off x="179240" y="814769"/>
            <a:ext cx="3669637" cy="3882579"/>
          </a:xfrm>
        </p:spPr>
        <p:txBody>
          <a:bodyPr>
            <a:noAutofit/>
          </a:bodyPr>
          <a:lstStyle/>
          <a:p>
            <a:pPr marL="0" indent="0">
              <a:buNone/>
            </a:pPr>
            <a:r>
              <a:rPr lang="en-US" sz="2000" dirty="0"/>
              <a:t>Step 1: </a:t>
            </a:r>
            <a:r>
              <a:rPr lang="en-US" sz="2000" b="0" dirty="0"/>
              <a:t>Prepare data in a particular format</a:t>
            </a:r>
          </a:p>
          <a:p>
            <a:endParaRPr lang="en-US" sz="2000" b="0" dirty="0"/>
          </a:p>
          <a:p>
            <a:pPr marL="0" indent="0">
              <a:buNone/>
            </a:pPr>
            <a:r>
              <a:rPr lang="en-US" sz="2000" dirty="0"/>
              <a:t>Step 2: </a:t>
            </a:r>
            <a:r>
              <a:rPr lang="en-US" sz="2000" b="0" dirty="0"/>
              <a:t>Short-list frequently occurring items/item sets based on some support level</a:t>
            </a:r>
          </a:p>
          <a:p>
            <a:pPr marL="0" indent="0">
              <a:buNone/>
            </a:pPr>
            <a:endParaRPr lang="en-US" sz="2000" b="0" dirty="0"/>
          </a:p>
          <a:p>
            <a:pPr marL="0" indent="0">
              <a:buNone/>
            </a:pPr>
            <a:endParaRPr lang="en-US" sz="2000" b="0" dirty="0"/>
          </a:p>
          <a:p>
            <a:pPr marL="0" indent="0">
              <a:buNone/>
            </a:pPr>
            <a:endParaRPr lang="en-US" sz="2000" b="0" dirty="0"/>
          </a:p>
          <a:p>
            <a:pPr marL="0" indent="0">
              <a:buNone/>
            </a:pPr>
            <a:endParaRPr lang="en-US" sz="2000" b="0" dirty="0"/>
          </a:p>
          <a:p>
            <a:pPr marL="0" indent="0">
              <a:buNone/>
            </a:pPr>
            <a:endParaRPr lang="en-US" sz="2000" b="0" dirty="0"/>
          </a:p>
          <a:p>
            <a:pPr marL="0" indent="0">
              <a:buNone/>
            </a:pPr>
            <a:endParaRPr lang="en-US" sz="2000" b="0" dirty="0"/>
          </a:p>
          <a:p>
            <a:pPr marL="0" indent="0">
              <a:buNone/>
            </a:pPr>
            <a:r>
              <a:rPr lang="en-US" sz="2000" dirty="0"/>
              <a:t>Step 3: </a:t>
            </a:r>
            <a:r>
              <a:rPr lang="en-US" sz="2000" b="0" dirty="0"/>
              <a:t>Generate Rules</a:t>
            </a:r>
          </a:p>
          <a:p>
            <a:pPr marL="0" indent="0">
              <a:buNone/>
            </a:pPr>
            <a:endParaRPr lang="en-US" sz="2000" b="0" dirty="0"/>
          </a:p>
          <a:p>
            <a:pPr marL="0" indent="0">
              <a:buNone/>
            </a:pPr>
            <a:endParaRPr lang="en-US" sz="2000" b="0" dirty="0"/>
          </a:p>
          <a:p>
            <a:pPr marL="0" indent="0">
              <a:buNone/>
            </a:pPr>
            <a:endParaRPr lang="en-US" sz="2000" b="0" dirty="0"/>
          </a:p>
          <a:p>
            <a:pPr marL="0" indent="0">
              <a:buNone/>
            </a:pPr>
            <a:endParaRPr lang="en-US" sz="2000" dirty="0"/>
          </a:p>
          <a:p>
            <a:pPr marL="0" indent="0">
              <a:buNone/>
            </a:pPr>
            <a:endParaRPr lang="en-US" sz="2000" b="0" dirty="0"/>
          </a:p>
          <a:p>
            <a:pPr marL="0" indent="0">
              <a:buNone/>
            </a:pPr>
            <a:endParaRPr lang="en-US" sz="2000" b="0" dirty="0"/>
          </a:p>
          <a:p>
            <a:pPr marL="0" indent="0">
              <a:buNone/>
            </a:pPr>
            <a:endParaRPr lang="en-US" sz="2000" b="0" dirty="0"/>
          </a:p>
          <a:p>
            <a:pPr marL="0" indent="0">
              <a:buNone/>
            </a:pPr>
            <a:endParaRPr lang="en-US" sz="2000" b="0" dirty="0"/>
          </a:p>
          <a:p>
            <a:pPr marL="0" indent="0">
              <a:buNone/>
            </a:pPr>
            <a:endParaRPr lang="en-US" sz="2000" b="0" dirty="0"/>
          </a:p>
          <a:p>
            <a:pPr marL="0" indent="0">
              <a:buNone/>
            </a:pPr>
            <a:endParaRPr lang="en-US" sz="2000" b="0" dirty="0"/>
          </a:p>
          <a:p>
            <a:pPr marL="0" indent="0">
              <a:buNone/>
            </a:pPr>
            <a:endParaRPr lang="en-US" sz="2000" dirty="0"/>
          </a:p>
          <a:p>
            <a:pPr marL="0" indent="0">
              <a:buNone/>
            </a:pPr>
            <a:endParaRPr lang="en-US" sz="2000" dirty="0"/>
          </a:p>
        </p:txBody>
      </p:sp>
      <p:sp>
        <p:nvSpPr>
          <p:cNvPr id="6" name="AutoShape 7" descr="Association Rule Lift eqn">
            <a:extLst>
              <a:ext uri="{FF2B5EF4-FFF2-40B4-BE49-F238E27FC236}">
                <a16:creationId xmlns:a16="http://schemas.microsoft.com/office/drawing/2014/main" id="{CB82338F-C488-4DC8-8C2C-561579C3BFD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D83496D9-4493-49A0-9428-8F3C0D03C381}"/>
              </a:ext>
            </a:extLst>
          </p:cNvPr>
          <p:cNvPicPr>
            <a:picLocks noChangeAspect="1"/>
          </p:cNvPicPr>
          <p:nvPr/>
        </p:nvPicPr>
        <p:blipFill>
          <a:blip r:embed="rId3"/>
          <a:stretch>
            <a:fillRect/>
          </a:stretch>
        </p:blipFill>
        <p:spPr>
          <a:xfrm>
            <a:off x="314325" y="3438448"/>
            <a:ext cx="3534553" cy="1442980"/>
          </a:xfrm>
          <a:prstGeom prst="rect">
            <a:avLst/>
          </a:prstGeom>
        </p:spPr>
      </p:pic>
      <p:pic>
        <p:nvPicPr>
          <p:cNvPr id="14" name="Picture 13">
            <a:extLst>
              <a:ext uri="{FF2B5EF4-FFF2-40B4-BE49-F238E27FC236}">
                <a16:creationId xmlns:a16="http://schemas.microsoft.com/office/drawing/2014/main" id="{775C15D5-7664-4C88-8377-807053F5A331}"/>
              </a:ext>
            </a:extLst>
          </p:cNvPr>
          <p:cNvPicPr>
            <a:picLocks noChangeAspect="1"/>
          </p:cNvPicPr>
          <p:nvPr/>
        </p:nvPicPr>
        <p:blipFill>
          <a:blip r:embed="rId4"/>
          <a:stretch>
            <a:fillRect/>
          </a:stretch>
        </p:blipFill>
        <p:spPr>
          <a:xfrm>
            <a:off x="3848878" y="814769"/>
            <a:ext cx="5115882" cy="5416697"/>
          </a:xfrm>
          <a:prstGeom prst="rect">
            <a:avLst/>
          </a:prstGeom>
        </p:spPr>
      </p:pic>
      <p:pic>
        <p:nvPicPr>
          <p:cNvPr id="17" name="Picture 16">
            <a:extLst>
              <a:ext uri="{FF2B5EF4-FFF2-40B4-BE49-F238E27FC236}">
                <a16:creationId xmlns:a16="http://schemas.microsoft.com/office/drawing/2014/main" id="{1C186363-4764-4128-97BE-21ACA4E27ADE}"/>
              </a:ext>
            </a:extLst>
          </p:cNvPr>
          <p:cNvPicPr>
            <a:picLocks noChangeAspect="1"/>
          </p:cNvPicPr>
          <p:nvPr/>
        </p:nvPicPr>
        <p:blipFill>
          <a:blip r:embed="rId5"/>
          <a:stretch>
            <a:fillRect/>
          </a:stretch>
        </p:blipFill>
        <p:spPr>
          <a:xfrm>
            <a:off x="1026052" y="5652199"/>
            <a:ext cx="1826490" cy="579267"/>
          </a:xfrm>
          <a:prstGeom prst="rect">
            <a:avLst/>
          </a:prstGeom>
        </p:spPr>
      </p:pic>
      <p:pic>
        <p:nvPicPr>
          <p:cNvPr id="12333" name="Picture 1" descr="6D527372">
            <a:extLst>
              <a:ext uri="{FF2B5EF4-FFF2-40B4-BE49-F238E27FC236}">
                <a16:creationId xmlns:a16="http://schemas.microsoft.com/office/drawing/2014/main" id="{016B1D7D-4A5D-4FDE-A867-03E9E6CFF1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76225" cy="276225"/>
          </a:xfrm>
          <a:prstGeom prst="rect">
            <a:avLst/>
          </a:prstGeom>
          <a:noFill/>
          <a:extLst>
            <a:ext uri="{909E8E84-426E-40DD-AFC4-6F175D3DCCD1}">
              <a14:hiddenFill xmlns:a14="http://schemas.microsoft.com/office/drawing/2010/main">
                <a:solidFill>
                  <a:srgbClr val="FFFFFF"/>
                </a:solidFill>
              </a14:hiddenFill>
            </a:ext>
          </a:extLst>
        </p:spPr>
      </p:pic>
      <p:pic>
        <p:nvPicPr>
          <p:cNvPr id="12332" name="Picture 2" descr="4BF49450">
            <a:extLst>
              <a:ext uri="{FF2B5EF4-FFF2-40B4-BE49-F238E27FC236}">
                <a16:creationId xmlns:a16="http://schemas.microsoft.com/office/drawing/2014/main" id="{F10382F8-51EB-4682-A45D-E0C6E2695E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314325" cy="314325"/>
          </a:xfrm>
          <a:prstGeom prst="rect">
            <a:avLst/>
          </a:prstGeom>
          <a:noFill/>
          <a:extLst>
            <a:ext uri="{909E8E84-426E-40DD-AFC4-6F175D3DCCD1}">
              <a14:hiddenFill xmlns:a14="http://schemas.microsoft.com/office/drawing/2010/main">
                <a:solidFill>
                  <a:srgbClr val="FFFFFF"/>
                </a:solidFill>
              </a14:hiddenFill>
            </a:ext>
          </a:extLst>
        </p:spPr>
      </p:pic>
      <p:pic>
        <p:nvPicPr>
          <p:cNvPr id="12331" name="Picture 7" descr="F1CBC7A8">
            <a:extLst>
              <a:ext uri="{FF2B5EF4-FFF2-40B4-BE49-F238E27FC236}">
                <a16:creationId xmlns:a16="http://schemas.microsoft.com/office/drawing/2014/main" id="{825696F9-2CCE-48E2-91F9-4151037B46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4572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2330" name="Picture 8" descr="Image result for bread">
            <a:extLst>
              <a:ext uri="{FF2B5EF4-FFF2-40B4-BE49-F238E27FC236}">
                <a16:creationId xmlns:a16="http://schemas.microsoft.com/office/drawing/2014/main" id="{61FFA3E0-4D4B-4733-93E4-F6F8F545CC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257175" cy="285750"/>
          </a:xfrm>
          <a:prstGeom prst="rect">
            <a:avLst/>
          </a:prstGeom>
          <a:noFill/>
          <a:extLst>
            <a:ext uri="{909E8E84-426E-40DD-AFC4-6F175D3DCCD1}">
              <a14:hiddenFill xmlns:a14="http://schemas.microsoft.com/office/drawing/2010/main">
                <a:solidFill>
                  <a:srgbClr val="FFFFFF"/>
                </a:solidFill>
              </a14:hiddenFill>
            </a:ext>
          </a:extLst>
        </p:spPr>
      </p:pic>
      <p:pic>
        <p:nvPicPr>
          <p:cNvPr id="12329" name="Picture 10" descr="EB357CE5">
            <a:extLst>
              <a:ext uri="{FF2B5EF4-FFF2-40B4-BE49-F238E27FC236}">
                <a16:creationId xmlns:a16="http://schemas.microsoft.com/office/drawing/2014/main" id="{48C0B9BD-4F10-406D-9A7A-CE2189645DC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285750" cy="285750"/>
          </a:xfrm>
          <a:prstGeom prst="rect">
            <a:avLst/>
          </a:prstGeom>
          <a:noFill/>
          <a:extLst>
            <a:ext uri="{909E8E84-426E-40DD-AFC4-6F175D3DCCD1}">
              <a14:hiddenFill xmlns:a14="http://schemas.microsoft.com/office/drawing/2010/main">
                <a:solidFill>
                  <a:srgbClr val="FFFFFF"/>
                </a:solidFill>
              </a14:hiddenFill>
            </a:ext>
          </a:extLst>
        </p:spPr>
      </p:pic>
      <p:pic>
        <p:nvPicPr>
          <p:cNvPr id="12328" name="Picture 11" descr="6463253B">
            <a:extLst>
              <a:ext uri="{FF2B5EF4-FFF2-40B4-BE49-F238E27FC236}">
                <a16:creationId xmlns:a16="http://schemas.microsoft.com/office/drawing/2014/main" id="{C6352524-6B8E-4E78-84D4-4ABE48D888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428625" cy="304800"/>
          </a:xfrm>
          <a:prstGeom prst="rect">
            <a:avLst/>
          </a:prstGeom>
          <a:noFill/>
          <a:extLst>
            <a:ext uri="{909E8E84-426E-40DD-AFC4-6F175D3DCCD1}">
              <a14:hiddenFill xmlns:a14="http://schemas.microsoft.com/office/drawing/2010/main">
                <a:solidFill>
                  <a:srgbClr val="FFFFFF"/>
                </a:solidFill>
              </a14:hiddenFill>
            </a:ext>
          </a:extLst>
        </p:spPr>
      </p:pic>
      <p:pic>
        <p:nvPicPr>
          <p:cNvPr id="12327" name="Picture 12" descr="Image result for eggs">
            <a:extLst>
              <a:ext uri="{FF2B5EF4-FFF2-40B4-BE49-F238E27FC236}">
                <a16:creationId xmlns:a16="http://schemas.microsoft.com/office/drawing/2014/main" id="{721888EA-ED3D-4CCC-920E-43DD61CCF93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400050" cy="266700"/>
          </a:xfrm>
          <a:prstGeom prst="rect">
            <a:avLst/>
          </a:prstGeom>
          <a:noFill/>
          <a:extLst>
            <a:ext uri="{909E8E84-426E-40DD-AFC4-6F175D3DCCD1}">
              <a14:hiddenFill xmlns:a14="http://schemas.microsoft.com/office/drawing/2010/main">
                <a:solidFill>
                  <a:srgbClr val="FFFFFF"/>
                </a:solidFill>
              </a14:hiddenFill>
            </a:ext>
          </a:extLst>
        </p:spPr>
      </p:pic>
      <p:pic>
        <p:nvPicPr>
          <p:cNvPr id="12326" name="Picture 13" descr="6D527372">
            <a:extLst>
              <a:ext uri="{FF2B5EF4-FFF2-40B4-BE49-F238E27FC236}">
                <a16:creationId xmlns:a16="http://schemas.microsoft.com/office/drawing/2014/main" id="{71A32F16-DD75-4749-9A3F-15821B5E66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76225" cy="276225"/>
          </a:xfrm>
          <a:prstGeom prst="rect">
            <a:avLst/>
          </a:prstGeom>
          <a:noFill/>
          <a:extLst>
            <a:ext uri="{909E8E84-426E-40DD-AFC4-6F175D3DCCD1}">
              <a14:hiddenFill xmlns:a14="http://schemas.microsoft.com/office/drawing/2010/main">
                <a:solidFill>
                  <a:srgbClr val="FFFFFF"/>
                </a:solidFill>
              </a14:hiddenFill>
            </a:ext>
          </a:extLst>
        </p:spPr>
      </p:pic>
      <p:pic>
        <p:nvPicPr>
          <p:cNvPr id="12325" name="Picture 21" descr="4BF49450">
            <a:extLst>
              <a:ext uri="{FF2B5EF4-FFF2-40B4-BE49-F238E27FC236}">
                <a16:creationId xmlns:a16="http://schemas.microsoft.com/office/drawing/2014/main" id="{4478B1B4-0361-4568-AE01-1D2B96499C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314325" cy="314325"/>
          </a:xfrm>
          <a:prstGeom prst="rect">
            <a:avLst/>
          </a:prstGeom>
          <a:noFill/>
          <a:extLst>
            <a:ext uri="{909E8E84-426E-40DD-AFC4-6F175D3DCCD1}">
              <a14:hiddenFill xmlns:a14="http://schemas.microsoft.com/office/drawing/2010/main">
                <a:solidFill>
                  <a:srgbClr val="FFFFFF"/>
                </a:solidFill>
              </a14:hiddenFill>
            </a:ext>
          </a:extLst>
        </p:spPr>
      </p:pic>
      <p:pic>
        <p:nvPicPr>
          <p:cNvPr id="12324" name="Picture 23" descr="Image result for bread">
            <a:extLst>
              <a:ext uri="{FF2B5EF4-FFF2-40B4-BE49-F238E27FC236}">
                <a16:creationId xmlns:a16="http://schemas.microsoft.com/office/drawing/2014/main" id="{F879F1B2-3381-43AC-8B53-60FCEE4FA3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257175" cy="285750"/>
          </a:xfrm>
          <a:prstGeom prst="rect">
            <a:avLst/>
          </a:prstGeom>
          <a:noFill/>
          <a:extLst>
            <a:ext uri="{909E8E84-426E-40DD-AFC4-6F175D3DCCD1}">
              <a14:hiddenFill xmlns:a14="http://schemas.microsoft.com/office/drawing/2010/main">
                <a:solidFill>
                  <a:srgbClr val="FFFFFF"/>
                </a:solidFill>
              </a14:hiddenFill>
            </a:ext>
          </a:extLst>
        </p:spPr>
      </p:pic>
      <p:pic>
        <p:nvPicPr>
          <p:cNvPr id="12323" name="Picture 34" descr="F1CBC7A8">
            <a:extLst>
              <a:ext uri="{FF2B5EF4-FFF2-40B4-BE49-F238E27FC236}">
                <a16:creationId xmlns:a16="http://schemas.microsoft.com/office/drawing/2014/main" id="{6BBB8654-CC72-4ABE-828F-BF5C46E32A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4572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2322" name="Picture 36" descr="Image result for eggs">
            <a:extLst>
              <a:ext uri="{FF2B5EF4-FFF2-40B4-BE49-F238E27FC236}">
                <a16:creationId xmlns:a16="http://schemas.microsoft.com/office/drawing/2014/main" id="{B6DD6677-7E9C-4C5B-B879-9412BD6C88E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400050" cy="266700"/>
          </a:xfrm>
          <a:prstGeom prst="rect">
            <a:avLst/>
          </a:prstGeom>
          <a:noFill/>
          <a:extLst>
            <a:ext uri="{909E8E84-426E-40DD-AFC4-6F175D3DCCD1}">
              <a14:hiddenFill xmlns:a14="http://schemas.microsoft.com/office/drawing/2010/main">
                <a:solidFill>
                  <a:srgbClr val="FFFFFF"/>
                </a:solidFill>
              </a14:hiddenFill>
            </a:ext>
          </a:extLst>
        </p:spPr>
      </p:pic>
      <p:pic>
        <p:nvPicPr>
          <p:cNvPr id="12321" name="Picture 14" descr="6D527372">
            <a:extLst>
              <a:ext uri="{FF2B5EF4-FFF2-40B4-BE49-F238E27FC236}">
                <a16:creationId xmlns:a16="http://schemas.microsoft.com/office/drawing/2014/main" id="{079009D3-8E00-40D4-8614-11F00BF571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76225" cy="276225"/>
          </a:xfrm>
          <a:prstGeom prst="rect">
            <a:avLst/>
          </a:prstGeom>
          <a:noFill/>
          <a:extLst>
            <a:ext uri="{909E8E84-426E-40DD-AFC4-6F175D3DCCD1}">
              <a14:hiddenFill xmlns:a14="http://schemas.microsoft.com/office/drawing/2010/main">
                <a:solidFill>
                  <a:srgbClr val="FFFFFF"/>
                </a:solidFill>
              </a14:hiddenFill>
            </a:ext>
          </a:extLst>
        </p:spPr>
      </p:pic>
      <p:pic>
        <p:nvPicPr>
          <p:cNvPr id="12320" name="Picture 22" descr="F1CBC7A8">
            <a:extLst>
              <a:ext uri="{FF2B5EF4-FFF2-40B4-BE49-F238E27FC236}">
                <a16:creationId xmlns:a16="http://schemas.microsoft.com/office/drawing/2014/main" id="{FDAB0B28-862D-409B-9D9E-C5622FE239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4572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2319" name="Picture 29" descr="6463253B">
            <a:extLst>
              <a:ext uri="{FF2B5EF4-FFF2-40B4-BE49-F238E27FC236}">
                <a16:creationId xmlns:a16="http://schemas.microsoft.com/office/drawing/2014/main" id="{89C9E8C1-7E83-4D70-BB01-F4C2BF63254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428625" cy="304800"/>
          </a:xfrm>
          <a:prstGeom prst="rect">
            <a:avLst/>
          </a:prstGeom>
          <a:noFill/>
          <a:extLst>
            <a:ext uri="{909E8E84-426E-40DD-AFC4-6F175D3DCCD1}">
              <a14:hiddenFill xmlns:a14="http://schemas.microsoft.com/office/drawing/2010/main">
                <a:solidFill>
                  <a:srgbClr val="FFFFFF"/>
                </a:solidFill>
              </a14:hiddenFill>
            </a:ext>
          </a:extLst>
        </p:spPr>
      </p:pic>
      <p:pic>
        <p:nvPicPr>
          <p:cNvPr id="12318" name="Picture 16" descr="4BF49450">
            <a:extLst>
              <a:ext uri="{FF2B5EF4-FFF2-40B4-BE49-F238E27FC236}">
                <a16:creationId xmlns:a16="http://schemas.microsoft.com/office/drawing/2014/main" id="{BA154151-4CEE-40CA-9B9F-628353C395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314325" cy="314325"/>
          </a:xfrm>
          <a:prstGeom prst="rect">
            <a:avLst/>
          </a:prstGeom>
          <a:noFill/>
          <a:extLst>
            <a:ext uri="{909E8E84-426E-40DD-AFC4-6F175D3DCCD1}">
              <a14:hiddenFill xmlns:a14="http://schemas.microsoft.com/office/drawing/2010/main">
                <a:solidFill>
                  <a:srgbClr val="FFFFFF"/>
                </a:solidFill>
              </a14:hiddenFill>
            </a:ext>
          </a:extLst>
        </p:spPr>
      </p:pic>
      <p:pic>
        <p:nvPicPr>
          <p:cNvPr id="12317" name="Picture 24" descr="EB357CE5">
            <a:extLst>
              <a:ext uri="{FF2B5EF4-FFF2-40B4-BE49-F238E27FC236}">
                <a16:creationId xmlns:a16="http://schemas.microsoft.com/office/drawing/2014/main" id="{7DE9DE88-A6C0-4FA2-BBEA-A6F9CB35F7B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285750" cy="285750"/>
          </a:xfrm>
          <a:prstGeom prst="rect">
            <a:avLst/>
          </a:prstGeom>
          <a:noFill/>
          <a:extLst>
            <a:ext uri="{909E8E84-426E-40DD-AFC4-6F175D3DCCD1}">
              <a14:hiddenFill xmlns:a14="http://schemas.microsoft.com/office/drawing/2010/main">
                <a:solidFill>
                  <a:srgbClr val="FFFFFF"/>
                </a:solidFill>
              </a14:hiddenFill>
            </a:ext>
          </a:extLst>
        </p:spPr>
      </p:pic>
      <p:pic>
        <p:nvPicPr>
          <p:cNvPr id="12316" name="Picture 30" descr="6463253B">
            <a:extLst>
              <a:ext uri="{FF2B5EF4-FFF2-40B4-BE49-F238E27FC236}">
                <a16:creationId xmlns:a16="http://schemas.microsoft.com/office/drawing/2014/main" id="{06CCCD40-B70A-45BC-906E-A82D8BD1800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428625" cy="304800"/>
          </a:xfrm>
          <a:prstGeom prst="rect">
            <a:avLst/>
          </a:prstGeom>
          <a:noFill/>
          <a:extLst>
            <a:ext uri="{909E8E84-426E-40DD-AFC4-6F175D3DCCD1}">
              <a14:hiddenFill xmlns:a14="http://schemas.microsoft.com/office/drawing/2010/main">
                <a:solidFill>
                  <a:srgbClr val="FFFFFF"/>
                </a:solidFill>
              </a14:hiddenFill>
            </a:ext>
          </a:extLst>
        </p:spPr>
      </p:pic>
      <p:pic>
        <p:nvPicPr>
          <p:cNvPr id="12315" name="Picture 37" descr="Image result for eggs">
            <a:extLst>
              <a:ext uri="{FF2B5EF4-FFF2-40B4-BE49-F238E27FC236}">
                <a16:creationId xmlns:a16="http://schemas.microsoft.com/office/drawing/2014/main" id="{A80145D4-241D-4F0B-A188-99F17E075BC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400050" cy="266700"/>
          </a:xfrm>
          <a:prstGeom prst="rect">
            <a:avLst/>
          </a:prstGeom>
          <a:noFill/>
          <a:extLst>
            <a:ext uri="{909E8E84-426E-40DD-AFC4-6F175D3DCCD1}">
              <a14:hiddenFill xmlns:a14="http://schemas.microsoft.com/office/drawing/2010/main">
                <a:solidFill>
                  <a:srgbClr val="FFFFFF"/>
                </a:solidFill>
              </a14:hiddenFill>
            </a:ext>
          </a:extLst>
        </p:spPr>
      </p:pic>
      <p:pic>
        <p:nvPicPr>
          <p:cNvPr id="12314" name="Picture 26" descr="Image result for bread">
            <a:extLst>
              <a:ext uri="{FF2B5EF4-FFF2-40B4-BE49-F238E27FC236}">
                <a16:creationId xmlns:a16="http://schemas.microsoft.com/office/drawing/2014/main" id="{A965B459-FDB6-46E7-9B4C-D4F4600E1BE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257175" cy="285750"/>
          </a:xfrm>
          <a:prstGeom prst="rect">
            <a:avLst/>
          </a:prstGeom>
          <a:noFill/>
          <a:extLst>
            <a:ext uri="{909E8E84-426E-40DD-AFC4-6F175D3DCCD1}">
              <a14:hiddenFill xmlns:a14="http://schemas.microsoft.com/office/drawing/2010/main">
                <a:solidFill>
                  <a:srgbClr val="FFFFFF"/>
                </a:solidFill>
              </a14:hiddenFill>
            </a:ext>
          </a:extLst>
        </p:spPr>
      </p:pic>
      <p:pic>
        <p:nvPicPr>
          <p:cNvPr id="12313" name="Picture 27" descr="6D527372">
            <a:extLst>
              <a:ext uri="{FF2B5EF4-FFF2-40B4-BE49-F238E27FC236}">
                <a16:creationId xmlns:a16="http://schemas.microsoft.com/office/drawing/2014/main" id="{C7CA5D69-94C5-4C49-9FF8-9B3D397ADC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76225" cy="276225"/>
          </a:xfrm>
          <a:prstGeom prst="rect">
            <a:avLst/>
          </a:prstGeom>
          <a:noFill/>
          <a:extLst>
            <a:ext uri="{909E8E84-426E-40DD-AFC4-6F175D3DCCD1}">
              <a14:hiddenFill xmlns:a14="http://schemas.microsoft.com/office/drawing/2010/main">
                <a:solidFill>
                  <a:srgbClr val="FFFFFF"/>
                </a:solidFill>
              </a14:hiddenFill>
            </a:ext>
          </a:extLst>
        </p:spPr>
      </p:pic>
      <p:pic>
        <p:nvPicPr>
          <p:cNvPr id="12312" name="Picture 28" descr="F1CBC7A8">
            <a:extLst>
              <a:ext uri="{FF2B5EF4-FFF2-40B4-BE49-F238E27FC236}">
                <a16:creationId xmlns:a16="http://schemas.microsoft.com/office/drawing/2014/main" id="{D2E3B286-223F-4DEB-A917-B4776EBEC4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4572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2311" name="Picture 19" descr="6D527372">
            <a:extLst>
              <a:ext uri="{FF2B5EF4-FFF2-40B4-BE49-F238E27FC236}">
                <a16:creationId xmlns:a16="http://schemas.microsoft.com/office/drawing/2014/main" id="{34269000-2274-4DCD-8648-C480E84BB4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76225" cy="276225"/>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31" descr="6463253B">
            <a:extLst>
              <a:ext uri="{FF2B5EF4-FFF2-40B4-BE49-F238E27FC236}">
                <a16:creationId xmlns:a16="http://schemas.microsoft.com/office/drawing/2014/main" id="{8D379095-472B-4BBD-8469-15C2D5A8AC0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428625" cy="304800"/>
          </a:xfrm>
          <a:prstGeom prst="rect">
            <a:avLst/>
          </a:prstGeom>
          <a:noFill/>
          <a:extLst>
            <a:ext uri="{909E8E84-426E-40DD-AFC4-6F175D3DCCD1}">
              <a14:hiddenFill xmlns:a14="http://schemas.microsoft.com/office/drawing/2010/main">
                <a:solidFill>
                  <a:srgbClr val="FFFFFF"/>
                </a:solidFill>
              </a14:hiddenFill>
            </a:ext>
          </a:extLst>
        </p:spPr>
      </p:pic>
      <p:pic>
        <p:nvPicPr>
          <p:cNvPr id="12309" name="Picture 38" descr="Image result for eggs">
            <a:extLst>
              <a:ext uri="{FF2B5EF4-FFF2-40B4-BE49-F238E27FC236}">
                <a16:creationId xmlns:a16="http://schemas.microsoft.com/office/drawing/2014/main" id="{1D51C8FD-831B-4776-B712-1D9AEA73AC3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400050" cy="266700"/>
          </a:xfrm>
          <a:prstGeom prst="rect">
            <a:avLst/>
          </a:prstGeom>
          <a:noFill/>
          <a:extLst>
            <a:ext uri="{909E8E84-426E-40DD-AFC4-6F175D3DCCD1}">
              <a14:hiddenFill xmlns:a14="http://schemas.microsoft.com/office/drawing/2010/main">
                <a:solidFill>
                  <a:srgbClr val="FFFFFF"/>
                </a:solidFill>
              </a14:hiddenFill>
            </a:ext>
          </a:extLst>
        </p:spPr>
      </p:pic>
      <p:pic>
        <p:nvPicPr>
          <p:cNvPr id="12308" name="Picture 17" descr="4BF49450">
            <a:extLst>
              <a:ext uri="{FF2B5EF4-FFF2-40B4-BE49-F238E27FC236}">
                <a16:creationId xmlns:a16="http://schemas.microsoft.com/office/drawing/2014/main" id="{74AC9F66-98CA-4CB7-B733-B3E65A078E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314325" cy="314325"/>
          </a:xfrm>
          <a:prstGeom prst="rect">
            <a:avLst/>
          </a:prstGeom>
          <a:noFill/>
          <a:extLst>
            <a:ext uri="{909E8E84-426E-40DD-AFC4-6F175D3DCCD1}">
              <a14:hiddenFill xmlns:a14="http://schemas.microsoft.com/office/drawing/2010/main">
                <a:solidFill>
                  <a:srgbClr val="FFFFFF"/>
                </a:solidFill>
              </a14:hiddenFill>
            </a:ext>
          </a:extLst>
        </p:spPr>
      </p:pic>
      <p:pic>
        <p:nvPicPr>
          <p:cNvPr id="12307" name="Picture 25" descr="EB357CE5">
            <a:extLst>
              <a:ext uri="{FF2B5EF4-FFF2-40B4-BE49-F238E27FC236}">
                <a16:creationId xmlns:a16="http://schemas.microsoft.com/office/drawing/2014/main" id="{E762E853-0FF7-41FE-A6EB-7A2054A2749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285750" cy="285750"/>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32" descr="6463253B">
            <a:extLst>
              <a:ext uri="{FF2B5EF4-FFF2-40B4-BE49-F238E27FC236}">
                <a16:creationId xmlns:a16="http://schemas.microsoft.com/office/drawing/2014/main" id="{88912B3F-27BF-435B-A712-7426D3A780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428625" cy="304800"/>
          </a:xfrm>
          <a:prstGeom prst="rect">
            <a:avLst/>
          </a:prstGeom>
          <a:noFill/>
          <a:extLst>
            <a:ext uri="{909E8E84-426E-40DD-AFC4-6F175D3DCCD1}">
              <a14:hiddenFill xmlns:a14="http://schemas.microsoft.com/office/drawing/2010/main">
                <a:solidFill>
                  <a:srgbClr val="FFFFFF"/>
                </a:solidFill>
              </a14:hiddenFill>
            </a:ext>
          </a:extLst>
        </p:spPr>
      </p:pic>
      <p:pic>
        <p:nvPicPr>
          <p:cNvPr id="12305" name="Picture 41" descr="Image result for bread">
            <a:extLst>
              <a:ext uri="{FF2B5EF4-FFF2-40B4-BE49-F238E27FC236}">
                <a16:creationId xmlns:a16="http://schemas.microsoft.com/office/drawing/2014/main" id="{1E6023F3-84E6-4C97-8D70-7C55C6D1DC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257175" cy="285750"/>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66" descr="Image result for eggs">
            <a:extLst>
              <a:ext uri="{FF2B5EF4-FFF2-40B4-BE49-F238E27FC236}">
                <a16:creationId xmlns:a16="http://schemas.microsoft.com/office/drawing/2014/main" id="{9088686C-E372-4600-BD16-03025152B28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400050" cy="266700"/>
          </a:xfrm>
          <a:prstGeom prst="rect">
            <a:avLst/>
          </a:prstGeom>
          <a:noFill/>
          <a:extLst>
            <a:ext uri="{909E8E84-426E-40DD-AFC4-6F175D3DCCD1}">
              <a14:hiddenFill xmlns:a14="http://schemas.microsoft.com/office/drawing/2010/main">
                <a:solidFill>
                  <a:srgbClr val="FFFFFF"/>
                </a:solidFill>
              </a14:hiddenFill>
            </a:ext>
          </a:extLst>
        </p:spPr>
      </p:pic>
      <p:pic>
        <p:nvPicPr>
          <p:cNvPr id="12303" name="Picture 18" descr="4BF49450">
            <a:extLst>
              <a:ext uri="{FF2B5EF4-FFF2-40B4-BE49-F238E27FC236}">
                <a16:creationId xmlns:a16="http://schemas.microsoft.com/office/drawing/2014/main" id="{C57E4098-9161-4DBD-9718-0A25CE3F3A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314325" cy="314325"/>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35" descr="EB357CE5">
            <a:extLst>
              <a:ext uri="{FF2B5EF4-FFF2-40B4-BE49-F238E27FC236}">
                <a16:creationId xmlns:a16="http://schemas.microsoft.com/office/drawing/2014/main" id="{4BC38F62-0A89-4F5F-808A-0FD0A3CC845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285750" cy="285750"/>
          </a:xfrm>
          <a:prstGeom prst="rect">
            <a:avLst/>
          </a:prstGeom>
          <a:noFill/>
          <a:extLst>
            <a:ext uri="{909E8E84-426E-40DD-AFC4-6F175D3DCCD1}">
              <a14:hiddenFill xmlns:a14="http://schemas.microsoft.com/office/drawing/2010/main">
                <a:solidFill>
                  <a:srgbClr val="FFFFFF"/>
                </a:solidFill>
              </a14:hiddenFill>
            </a:ext>
          </a:extLst>
        </p:spPr>
      </p:pic>
      <p:pic>
        <p:nvPicPr>
          <p:cNvPr id="12301" name="Picture 20" descr="6D527372">
            <a:extLst>
              <a:ext uri="{FF2B5EF4-FFF2-40B4-BE49-F238E27FC236}">
                <a16:creationId xmlns:a16="http://schemas.microsoft.com/office/drawing/2014/main" id="{102666A1-B7CB-461A-9219-9D13D79611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76225" cy="276225"/>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33" descr="Image result for bread">
            <a:extLst>
              <a:ext uri="{FF2B5EF4-FFF2-40B4-BE49-F238E27FC236}">
                <a16:creationId xmlns:a16="http://schemas.microsoft.com/office/drawing/2014/main" id="{B64BD542-A9CB-4539-A90A-B400B25748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257175" cy="285750"/>
          </a:xfrm>
          <a:prstGeom prst="rect">
            <a:avLst/>
          </a:prstGeom>
          <a:noFill/>
          <a:extLst>
            <a:ext uri="{909E8E84-426E-40DD-AFC4-6F175D3DCCD1}">
              <a14:hiddenFill xmlns:a14="http://schemas.microsoft.com/office/drawing/2010/main">
                <a:solidFill>
                  <a:srgbClr val="FFFFFF"/>
                </a:solidFill>
              </a14:hiddenFill>
            </a:ext>
          </a:extLst>
        </p:spPr>
      </p:pic>
      <p:pic>
        <p:nvPicPr>
          <p:cNvPr id="12299" name="Picture 40" descr="Image result for eggs">
            <a:extLst>
              <a:ext uri="{FF2B5EF4-FFF2-40B4-BE49-F238E27FC236}">
                <a16:creationId xmlns:a16="http://schemas.microsoft.com/office/drawing/2014/main" id="{54E85157-AFCB-4205-A642-09D42A3090A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400050" cy="2667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43" descr="F1CBC7A8">
            <a:extLst>
              <a:ext uri="{FF2B5EF4-FFF2-40B4-BE49-F238E27FC236}">
                <a16:creationId xmlns:a16="http://schemas.microsoft.com/office/drawing/2014/main" id="{C4776D6C-1FC7-4E8C-8CB7-5E5E470045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4572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828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8B67D7-1ED7-46E5-80FC-CF3F78B0F702}"/>
              </a:ext>
            </a:extLst>
          </p:cNvPr>
          <p:cNvSpPr>
            <a:spLocks noGrp="1"/>
          </p:cNvSpPr>
          <p:nvPr>
            <p:ph type="sldNum" sz="quarter" idx="4"/>
          </p:nvPr>
        </p:nvSpPr>
        <p:spPr/>
        <p:txBody>
          <a:bodyPr/>
          <a:lstStyle/>
          <a:p>
            <a:fld id="{38CFBFC5-68E7-4431-8625-A5845C183C00}" type="slidenum">
              <a:rPr lang="en-US" smtClean="0"/>
              <a:pPr/>
              <a:t>8</a:t>
            </a:fld>
            <a:endParaRPr lang="en-US" dirty="0"/>
          </a:p>
        </p:txBody>
      </p:sp>
      <p:sp>
        <p:nvSpPr>
          <p:cNvPr id="5" name="Title 1">
            <a:extLst>
              <a:ext uri="{FF2B5EF4-FFF2-40B4-BE49-F238E27FC236}">
                <a16:creationId xmlns:a16="http://schemas.microsoft.com/office/drawing/2014/main" id="{C14CB339-9611-4F5A-9356-71A61E0D4E50}"/>
              </a:ext>
            </a:extLst>
          </p:cNvPr>
          <p:cNvSpPr>
            <a:spLocks noGrp="1"/>
          </p:cNvSpPr>
          <p:nvPr>
            <p:ph type="title"/>
          </p:nvPr>
        </p:nvSpPr>
        <p:spPr>
          <a:xfrm>
            <a:off x="402804" y="21094"/>
            <a:ext cx="8229600" cy="667591"/>
          </a:xfrm>
        </p:spPr>
        <p:txBody>
          <a:bodyPr>
            <a:normAutofit/>
          </a:bodyPr>
          <a:lstStyle/>
          <a:p>
            <a:r>
              <a:rPr lang="en-US" sz="3600" b="0" dirty="0">
                <a:solidFill>
                  <a:srgbClr val="C00000"/>
                </a:solidFill>
              </a:rPr>
              <a:t>ARM: Grocery store</a:t>
            </a:r>
          </a:p>
        </p:txBody>
      </p:sp>
      <p:sp>
        <p:nvSpPr>
          <p:cNvPr id="7" name="Content Placeholder 6">
            <a:extLst>
              <a:ext uri="{FF2B5EF4-FFF2-40B4-BE49-F238E27FC236}">
                <a16:creationId xmlns:a16="http://schemas.microsoft.com/office/drawing/2014/main" id="{5CA9DCBF-0086-4BD6-8B8D-052A547C7283}"/>
              </a:ext>
            </a:extLst>
          </p:cNvPr>
          <p:cNvSpPr>
            <a:spLocks noGrp="1"/>
          </p:cNvSpPr>
          <p:nvPr>
            <p:ph idx="1"/>
          </p:nvPr>
        </p:nvSpPr>
        <p:spPr>
          <a:xfrm>
            <a:off x="77545" y="765747"/>
            <a:ext cx="8229600" cy="4821038"/>
          </a:xfrm>
        </p:spPr>
        <p:txBody>
          <a:bodyPr/>
          <a:lstStyle/>
          <a:p>
            <a:r>
              <a:rPr lang="en-US" b="0" dirty="0"/>
              <a:t>Rule Significance</a:t>
            </a:r>
          </a:p>
          <a:p>
            <a:endParaRPr lang="en-US" b="0" dirty="0"/>
          </a:p>
          <a:p>
            <a:endParaRPr lang="en-US" b="0" dirty="0"/>
          </a:p>
        </p:txBody>
      </p:sp>
      <p:pic>
        <p:nvPicPr>
          <p:cNvPr id="8" name="Content Placeholder 5">
            <a:extLst>
              <a:ext uri="{FF2B5EF4-FFF2-40B4-BE49-F238E27FC236}">
                <a16:creationId xmlns:a16="http://schemas.microsoft.com/office/drawing/2014/main" id="{F72D3B23-3672-4D79-AC58-4906DE66E932}"/>
              </a:ext>
            </a:extLst>
          </p:cNvPr>
          <p:cNvPicPr>
            <a:picLocks noChangeAspect="1"/>
          </p:cNvPicPr>
          <p:nvPr/>
        </p:nvPicPr>
        <p:blipFill>
          <a:blip r:embed="rId3"/>
          <a:stretch>
            <a:fillRect/>
          </a:stretch>
        </p:blipFill>
        <p:spPr>
          <a:xfrm>
            <a:off x="143935" y="1585187"/>
            <a:ext cx="8744775" cy="926133"/>
          </a:xfrm>
          <a:prstGeom prst="rect">
            <a:avLst/>
          </a:prstGeom>
        </p:spPr>
      </p:pic>
      <p:pic>
        <p:nvPicPr>
          <p:cNvPr id="9" name="Picture 8">
            <a:extLst>
              <a:ext uri="{FF2B5EF4-FFF2-40B4-BE49-F238E27FC236}">
                <a16:creationId xmlns:a16="http://schemas.microsoft.com/office/drawing/2014/main" id="{D8CCE3ED-55BA-45F5-8739-F8DC51699082}"/>
              </a:ext>
            </a:extLst>
          </p:cNvPr>
          <p:cNvPicPr>
            <a:picLocks noChangeAspect="1"/>
          </p:cNvPicPr>
          <p:nvPr/>
        </p:nvPicPr>
        <p:blipFill>
          <a:blip r:embed="rId4"/>
          <a:stretch>
            <a:fillRect/>
          </a:stretch>
        </p:blipFill>
        <p:spPr>
          <a:xfrm>
            <a:off x="143935" y="2795374"/>
            <a:ext cx="8922520" cy="1141344"/>
          </a:xfrm>
          <a:prstGeom prst="rect">
            <a:avLst/>
          </a:prstGeom>
        </p:spPr>
      </p:pic>
      <p:pic>
        <p:nvPicPr>
          <p:cNvPr id="10" name="Picture 9">
            <a:extLst>
              <a:ext uri="{FF2B5EF4-FFF2-40B4-BE49-F238E27FC236}">
                <a16:creationId xmlns:a16="http://schemas.microsoft.com/office/drawing/2014/main" id="{55FE4753-F421-4384-A722-9B789A8C1FA9}"/>
              </a:ext>
            </a:extLst>
          </p:cNvPr>
          <p:cNvPicPr>
            <a:picLocks noChangeAspect="1"/>
          </p:cNvPicPr>
          <p:nvPr/>
        </p:nvPicPr>
        <p:blipFill>
          <a:blip r:embed="rId5"/>
          <a:stretch>
            <a:fillRect/>
          </a:stretch>
        </p:blipFill>
        <p:spPr>
          <a:xfrm>
            <a:off x="210964" y="4587468"/>
            <a:ext cx="8386963" cy="1141344"/>
          </a:xfrm>
          <a:prstGeom prst="rect">
            <a:avLst/>
          </a:prstGeom>
        </p:spPr>
      </p:pic>
    </p:spTree>
    <p:extLst>
      <p:ext uri="{BB962C8B-B14F-4D97-AF65-F5344CB8AC3E}">
        <p14:creationId xmlns:p14="http://schemas.microsoft.com/office/powerpoint/2010/main" val="2166012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5D1DB-05EA-465A-9001-8FB8B452202A}"/>
              </a:ext>
            </a:extLst>
          </p:cNvPr>
          <p:cNvSpPr>
            <a:spLocks noGrp="1"/>
          </p:cNvSpPr>
          <p:nvPr>
            <p:ph type="title"/>
          </p:nvPr>
        </p:nvSpPr>
        <p:spPr>
          <a:xfrm>
            <a:off x="370120" y="26310"/>
            <a:ext cx="8229600" cy="825621"/>
          </a:xfrm>
        </p:spPr>
        <p:txBody>
          <a:bodyPr>
            <a:normAutofit/>
          </a:bodyPr>
          <a:lstStyle/>
          <a:p>
            <a:r>
              <a:rPr lang="en-US" sz="3600" b="0" dirty="0">
                <a:solidFill>
                  <a:srgbClr val="C00000"/>
                </a:solidFill>
              </a:rPr>
              <a:t>ARM Network Graph</a:t>
            </a:r>
          </a:p>
        </p:txBody>
      </p:sp>
      <p:sp>
        <p:nvSpPr>
          <p:cNvPr id="4" name="Slide Number Placeholder 3">
            <a:extLst>
              <a:ext uri="{FF2B5EF4-FFF2-40B4-BE49-F238E27FC236}">
                <a16:creationId xmlns:a16="http://schemas.microsoft.com/office/drawing/2014/main" id="{8F052593-9D8D-4E29-B21A-41F0FF6176E4}"/>
              </a:ext>
            </a:extLst>
          </p:cNvPr>
          <p:cNvSpPr>
            <a:spLocks noGrp="1"/>
          </p:cNvSpPr>
          <p:nvPr>
            <p:ph type="sldNum" sz="quarter" idx="4"/>
          </p:nvPr>
        </p:nvSpPr>
        <p:spPr/>
        <p:txBody>
          <a:bodyPr/>
          <a:lstStyle/>
          <a:p>
            <a:fld id="{38CFBFC5-68E7-4431-8625-A5845C183C00}" type="slidenum">
              <a:rPr lang="en-US" smtClean="0"/>
              <a:pPr/>
              <a:t>9</a:t>
            </a:fld>
            <a:endParaRPr lang="en-US" dirty="0"/>
          </a:p>
        </p:txBody>
      </p:sp>
      <p:pic>
        <p:nvPicPr>
          <p:cNvPr id="11268" name="Picture 4" descr="Association Rules Network Graph">
            <a:extLst>
              <a:ext uri="{FF2B5EF4-FFF2-40B4-BE49-F238E27FC236}">
                <a16:creationId xmlns:a16="http://schemas.microsoft.com/office/drawing/2014/main" id="{434C5FD1-43A7-49F9-B122-0653647D1C7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30924" y="940710"/>
            <a:ext cx="6594230" cy="544250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D13D03-C08B-47A6-8C2C-C1549B26E80A}"/>
              </a:ext>
            </a:extLst>
          </p:cNvPr>
          <p:cNvSpPr txBox="1"/>
          <p:nvPr/>
        </p:nvSpPr>
        <p:spPr>
          <a:xfrm>
            <a:off x="7628713" y="6075438"/>
            <a:ext cx="1515287" cy="307777"/>
          </a:xfrm>
          <a:prstGeom prst="rect">
            <a:avLst/>
          </a:prstGeom>
          <a:noFill/>
        </p:spPr>
        <p:txBody>
          <a:bodyPr wrap="none" rtlCol="0">
            <a:spAutoFit/>
          </a:bodyPr>
          <a:lstStyle/>
          <a:p>
            <a:r>
              <a:rPr lang="en-US" sz="1400" i="1" dirty="0"/>
              <a:t>Source: </a:t>
            </a:r>
            <a:r>
              <a:rPr lang="en-US" sz="1400" i="1" dirty="0" err="1"/>
              <a:t>kdnuggets</a:t>
            </a:r>
            <a:endParaRPr lang="en-US" sz="1400" i="1" dirty="0"/>
          </a:p>
        </p:txBody>
      </p:sp>
    </p:spTree>
    <p:extLst>
      <p:ext uri="{BB962C8B-B14F-4D97-AF65-F5344CB8AC3E}">
        <p14:creationId xmlns:p14="http://schemas.microsoft.com/office/powerpoint/2010/main" val="2726965612"/>
      </p:ext>
    </p:extLst>
  </p:cSld>
  <p:clrMapOvr>
    <a:masterClrMapping/>
  </p:clrMapOvr>
</p:sld>
</file>

<file path=ppt/theme/theme1.xml><?xml version="1.0" encoding="utf-8"?>
<a:theme xmlns:a="http://schemas.openxmlformats.org/drawingml/2006/main" name="What is Dat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What is Data</Template>
  <TotalTime>5582</TotalTime>
  <Words>371</Words>
  <Application>Microsoft Office PowerPoint</Application>
  <PresentationFormat>On-screen Show (4:3)</PresentationFormat>
  <Paragraphs>126</Paragraphs>
  <Slides>15</Slides>
  <Notes>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15</vt:i4>
      </vt:variant>
    </vt:vector>
  </HeadingPairs>
  <TitlesOfParts>
    <vt:vector size="22" baseType="lpstr">
      <vt:lpstr>Arial</vt:lpstr>
      <vt:lpstr>Calibri</vt:lpstr>
      <vt:lpstr>Cambria Math</vt:lpstr>
      <vt:lpstr>Helvetica</vt:lpstr>
      <vt:lpstr>Wingdings</vt:lpstr>
      <vt:lpstr>What is Data</vt:lpstr>
      <vt:lpstr>Office Theme</vt:lpstr>
      <vt:lpstr>PowerPoint Presentation</vt:lpstr>
      <vt:lpstr>Supervised vs Unsupervised</vt:lpstr>
      <vt:lpstr>Unsupervised Learning Techniques</vt:lpstr>
      <vt:lpstr>ARM</vt:lpstr>
      <vt:lpstr>ARM Procedure</vt:lpstr>
      <vt:lpstr>Support, Confidence, Lift</vt:lpstr>
      <vt:lpstr>ARM Practical Example: Grocery Store</vt:lpstr>
      <vt:lpstr>ARM: Grocery store</vt:lpstr>
      <vt:lpstr>ARM Network Graph</vt:lpstr>
      <vt:lpstr>Clustering</vt:lpstr>
      <vt:lpstr>Clustering</vt:lpstr>
      <vt:lpstr>K-Means Algorithm</vt:lpstr>
      <vt:lpstr>Descriptive Analytics with Python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Renee Stapleton</dc:creator>
  <cp:lastModifiedBy>Sri P</cp:lastModifiedBy>
  <cp:revision>300</cp:revision>
  <dcterms:created xsi:type="dcterms:W3CDTF">2015-09-24T18:13:05Z</dcterms:created>
  <dcterms:modified xsi:type="dcterms:W3CDTF">2019-03-23T19:03:05Z</dcterms:modified>
</cp:coreProperties>
</file>